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3"/>
  </p:notesMasterIdLst>
  <p:handoutMasterIdLst>
    <p:handoutMasterId r:id="rId64"/>
  </p:handoutMasterIdLst>
  <p:sldIdLst>
    <p:sldId id="423" r:id="rId2"/>
    <p:sldId id="477" r:id="rId3"/>
    <p:sldId id="563" r:id="rId4"/>
    <p:sldId id="478" r:id="rId5"/>
    <p:sldId id="479" r:id="rId6"/>
    <p:sldId id="543" r:id="rId7"/>
    <p:sldId id="544" r:id="rId8"/>
    <p:sldId id="424" r:id="rId9"/>
    <p:sldId id="565" r:id="rId10"/>
    <p:sldId id="425" r:id="rId11"/>
    <p:sldId id="480" r:id="rId12"/>
    <p:sldId id="474" r:id="rId13"/>
    <p:sldId id="476" r:id="rId14"/>
    <p:sldId id="481" r:id="rId15"/>
    <p:sldId id="427" r:id="rId16"/>
    <p:sldId id="539" r:id="rId17"/>
    <p:sldId id="482" r:id="rId18"/>
    <p:sldId id="540" r:id="rId19"/>
    <p:sldId id="551" r:id="rId20"/>
    <p:sldId id="552" r:id="rId21"/>
    <p:sldId id="550" r:id="rId22"/>
    <p:sldId id="432" r:id="rId23"/>
    <p:sldId id="448" r:id="rId24"/>
    <p:sldId id="520" r:id="rId25"/>
    <p:sldId id="485" r:id="rId26"/>
    <p:sldId id="571" r:id="rId27"/>
    <p:sldId id="530" r:id="rId28"/>
    <p:sldId id="531" r:id="rId29"/>
    <p:sldId id="488" r:id="rId30"/>
    <p:sldId id="524" r:id="rId31"/>
    <p:sldId id="525" r:id="rId32"/>
    <p:sldId id="523" r:id="rId33"/>
    <p:sldId id="526" r:id="rId34"/>
    <p:sldId id="536" r:id="rId35"/>
    <p:sldId id="528" r:id="rId36"/>
    <p:sldId id="538" r:id="rId37"/>
    <p:sldId id="496" r:id="rId38"/>
    <p:sldId id="497" r:id="rId39"/>
    <p:sldId id="503" r:id="rId40"/>
    <p:sldId id="502" r:id="rId41"/>
    <p:sldId id="507" r:id="rId42"/>
    <p:sldId id="555" r:id="rId43"/>
    <p:sldId id="504" r:id="rId44"/>
    <p:sldId id="505" r:id="rId45"/>
    <p:sldId id="506" r:id="rId46"/>
    <p:sldId id="570" r:id="rId47"/>
    <p:sldId id="568" r:id="rId48"/>
    <p:sldId id="501" r:id="rId49"/>
    <p:sldId id="546" r:id="rId50"/>
    <p:sldId id="556" r:id="rId51"/>
    <p:sldId id="558" r:id="rId52"/>
    <p:sldId id="557" r:id="rId53"/>
    <p:sldId id="559" r:id="rId54"/>
    <p:sldId id="560" r:id="rId55"/>
    <p:sldId id="561" r:id="rId56"/>
    <p:sldId id="566" r:id="rId57"/>
    <p:sldId id="510" r:id="rId58"/>
    <p:sldId id="512" r:id="rId59"/>
    <p:sldId id="569" r:id="rId60"/>
    <p:sldId id="514" r:id="rId61"/>
    <p:sldId id="515" r:id="rId62"/>
  </p:sldIdLst>
  <p:sldSz cx="9144000" cy="6858000" type="letter"/>
  <p:notesSz cx="6858000" cy="9144000"/>
  <p:defaultTextStyle>
    <a:defPPr>
      <a:defRPr lang="en-US"/>
    </a:defPPr>
    <a:lvl1pPr algn="ctr" rtl="0" eaLnBrk="0" fontAlgn="base" hangingPunct="0">
      <a:spcBef>
        <a:spcPct val="0"/>
      </a:spcBef>
      <a:spcAft>
        <a:spcPct val="0"/>
      </a:spcAft>
      <a:defRPr sz="2400" i="1" kern="1200">
        <a:solidFill>
          <a:schemeClr val="tx1"/>
        </a:solidFill>
        <a:latin typeface="Times" pitchFamily="-109" charset="0"/>
        <a:ea typeface="ＭＳ Ｐゴシック" pitchFamily="-109" charset="-128"/>
        <a:cs typeface="+mn-cs"/>
      </a:defRPr>
    </a:lvl1pPr>
    <a:lvl2pPr marL="457200" algn="ctr" rtl="0" eaLnBrk="0" fontAlgn="base" hangingPunct="0">
      <a:spcBef>
        <a:spcPct val="0"/>
      </a:spcBef>
      <a:spcAft>
        <a:spcPct val="0"/>
      </a:spcAft>
      <a:defRPr sz="2400" i="1" kern="1200">
        <a:solidFill>
          <a:schemeClr val="tx1"/>
        </a:solidFill>
        <a:latin typeface="Times" pitchFamily="-109" charset="0"/>
        <a:ea typeface="ＭＳ Ｐゴシック" pitchFamily="-109" charset="-128"/>
        <a:cs typeface="+mn-cs"/>
      </a:defRPr>
    </a:lvl2pPr>
    <a:lvl3pPr marL="914400" algn="ctr" rtl="0" eaLnBrk="0" fontAlgn="base" hangingPunct="0">
      <a:spcBef>
        <a:spcPct val="0"/>
      </a:spcBef>
      <a:spcAft>
        <a:spcPct val="0"/>
      </a:spcAft>
      <a:defRPr sz="2400" i="1" kern="1200">
        <a:solidFill>
          <a:schemeClr val="tx1"/>
        </a:solidFill>
        <a:latin typeface="Times" pitchFamily="-109" charset="0"/>
        <a:ea typeface="ＭＳ Ｐゴシック" pitchFamily="-109" charset="-128"/>
        <a:cs typeface="+mn-cs"/>
      </a:defRPr>
    </a:lvl3pPr>
    <a:lvl4pPr marL="1371600" algn="ctr" rtl="0" eaLnBrk="0" fontAlgn="base" hangingPunct="0">
      <a:spcBef>
        <a:spcPct val="0"/>
      </a:spcBef>
      <a:spcAft>
        <a:spcPct val="0"/>
      </a:spcAft>
      <a:defRPr sz="2400" i="1" kern="1200">
        <a:solidFill>
          <a:schemeClr val="tx1"/>
        </a:solidFill>
        <a:latin typeface="Times" pitchFamily="-109" charset="0"/>
        <a:ea typeface="ＭＳ Ｐゴシック" pitchFamily="-109" charset="-128"/>
        <a:cs typeface="+mn-cs"/>
      </a:defRPr>
    </a:lvl4pPr>
    <a:lvl5pPr marL="1828800" algn="ctr" rtl="0" eaLnBrk="0" fontAlgn="base" hangingPunct="0">
      <a:spcBef>
        <a:spcPct val="0"/>
      </a:spcBef>
      <a:spcAft>
        <a:spcPct val="0"/>
      </a:spcAft>
      <a:defRPr sz="2400" i="1" kern="1200">
        <a:solidFill>
          <a:schemeClr val="tx1"/>
        </a:solidFill>
        <a:latin typeface="Times" pitchFamily="-109" charset="0"/>
        <a:ea typeface="ＭＳ Ｐゴシック" pitchFamily="-109" charset="-128"/>
        <a:cs typeface="+mn-cs"/>
      </a:defRPr>
    </a:lvl5pPr>
    <a:lvl6pPr marL="2286000" algn="l" defTabSz="914400" rtl="0" eaLnBrk="1" latinLnBrk="0" hangingPunct="1">
      <a:defRPr sz="2400" i="1" kern="1200">
        <a:solidFill>
          <a:schemeClr val="tx1"/>
        </a:solidFill>
        <a:latin typeface="Times" pitchFamily="-109" charset="0"/>
        <a:ea typeface="ＭＳ Ｐゴシック" pitchFamily="-109" charset="-128"/>
        <a:cs typeface="+mn-cs"/>
      </a:defRPr>
    </a:lvl6pPr>
    <a:lvl7pPr marL="2743200" algn="l" defTabSz="914400" rtl="0" eaLnBrk="1" latinLnBrk="0" hangingPunct="1">
      <a:defRPr sz="2400" i="1" kern="1200">
        <a:solidFill>
          <a:schemeClr val="tx1"/>
        </a:solidFill>
        <a:latin typeface="Times" pitchFamily="-109" charset="0"/>
        <a:ea typeface="ＭＳ Ｐゴシック" pitchFamily="-109" charset="-128"/>
        <a:cs typeface="+mn-cs"/>
      </a:defRPr>
    </a:lvl7pPr>
    <a:lvl8pPr marL="3200400" algn="l" defTabSz="914400" rtl="0" eaLnBrk="1" latinLnBrk="0" hangingPunct="1">
      <a:defRPr sz="2400" i="1" kern="1200">
        <a:solidFill>
          <a:schemeClr val="tx1"/>
        </a:solidFill>
        <a:latin typeface="Times" pitchFamily="-109" charset="0"/>
        <a:ea typeface="ＭＳ Ｐゴシック" pitchFamily="-109" charset="-128"/>
        <a:cs typeface="+mn-cs"/>
      </a:defRPr>
    </a:lvl8pPr>
    <a:lvl9pPr marL="3657600" algn="l" defTabSz="914400" rtl="0" eaLnBrk="1" latinLnBrk="0" hangingPunct="1">
      <a:defRPr sz="2400" i="1" kern="1200">
        <a:solidFill>
          <a:schemeClr val="tx1"/>
        </a:solidFill>
        <a:latin typeface="Times" pitchFamily="-109"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2617"/>
    <a:srgbClr val="160704"/>
    <a:srgbClr val="B3C5F3"/>
    <a:srgbClr val="AD2F0D"/>
    <a:srgbClr val="866435"/>
    <a:srgbClr val="F1E8C9"/>
    <a:srgbClr val="C7C7C7"/>
    <a:srgbClr val="9F9F9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593" autoAdjust="0"/>
    <p:restoredTop sz="94707" autoAdjust="0"/>
  </p:normalViewPr>
  <p:slideViewPr>
    <p:cSldViewPr snapToGrid="0">
      <p:cViewPr varScale="1">
        <p:scale>
          <a:sx n="105" d="100"/>
          <a:sy n="105" d="100"/>
        </p:scale>
        <p:origin x="-1074" y="-90"/>
      </p:cViewPr>
      <p:guideLst>
        <p:guide orient="horz" pos="2160"/>
        <p:guide pos="2880"/>
      </p:guideLst>
    </p:cSldViewPr>
  </p:slideViewPr>
  <p:outlineViewPr>
    <p:cViewPr>
      <p:scale>
        <a:sx n="33" d="100"/>
        <a:sy n="33" d="100"/>
      </p:scale>
      <p:origin x="0" y="2958"/>
    </p:cViewPr>
  </p:outlineViewPr>
  <p:notesTextViewPr>
    <p:cViewPr>
      <p:scale>
        <a:sx n="100" d="100"/>
        <a:sy n="100" d="100"/>
      </p:scale>
      <p:origin x="0" y="0"/>
    </p:cViewPr>
  </p:notesTextViewPr>
  <p:sorterViewPr>
    <p:cViewPr>
      <p:scale>
        <a:sx n="100" d="100"/>
        <a:sy n="100" d="100"/>
      </p:scale>
      <p:origin x="0" y="11916"/>
    </p:cViewPr>
  </p:sorterViewPr>
  <p:notesViewPr>
    <p:cSldViewPr snapToGrid="0">
      <p:cViewPr>
        <p:scale>
          <a:sx n="125" d="100"/>
          <a:sy n="125" d="100"/>
        </p:scale>
        <p:origin x="-196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49600367353698382"/>
          <c:y val="9.9642701754095273E-2"/>
          <c:w val="0.35570065692075292"/>
          <c:h val="0.70319634703196143"/>
        </c:manualLayout>
      </c:layout>
      <c:barChart>
        <c:barDir val="bar"/>
        <c:grouping val="clustered"/>
        <c:ser>
          <c:idx val="0"/>
          <c:order val="0"/>
          <c:tx>
            <c:strRef>
              <c:f>Sheet1!$A$2</c:f>
              <c:strCache>
                <c:ptCount val="1"/>
              </c:strCache>
            </c:strRef>
          </c:tx>
          <c:spPr>
            <a:solidFill>
              <a:schemeClr val="accent1"/>
            </a:solidFill>
            <a:ln w="10412">
              <a:solidFill>
                <a:schemeClr val="tx1"/>
              </a:solidFill>
              <a:prstDash val="solid"/>
            </a:ln>
            <a:effectLst>
              <a:outerShdw dist="35921" dir="2700000" algn="br">
                <a:srgbClr val="000000"/>
              </a:outerShdw>
            </a:effectLst>
          </c:spPr>
          <c:dLbls>
            <c:dLbl>
              <c:idx val="0"/>
              <c:layout>
                <c:manualLayout>
                  <c:x val="5.6099037940384455E-3"/>
                  <c:y val="6.1446920215780512E-3"/>
                </c:manualLayout>
              </c:layout>
              <c:tx>
                <c:rich>
                  <a:bodyPr/>
                  <a:lstStyle/>
                  <a:p>
                    <a:pPr algn="ctr" rtl="1">
                      <a:defRPr/>
                    </a:pPr>
                    <a:r>
                      <a:rPr lang="en-US" dirty="0" smtClean="0"/>
                      <a:t>28%</a:t>
                    </a:r>
                    <a:endParaRPr lang="en-US" dirty="0"/>
                  </a:p>
                </c:rich>
              </c:tx>
              <c:spPr>
                <a:noFill/>
                <a:ln w="20824">
                  <a:noFill/>
                </a:ln>
              </c:spPr>
              <c:dLblPos val="outEnd"/>
              <c:showVal val="1"/>
            </c:dLbl>
            <c:dLbl>
              <c:idx val="1"/>
              <c:layout>
                <c:manualLayout>
                  <c:x val="7.8296255330192622E-3"/>
                  <c:y val="1.5785882901040997E-3"/>
                </c:manualLayout>
              </c:layout>
              <c:tx>
                <c:rich>
                  <a:bodyPr/>
                  <a:lstStyle/>
                  <a:p>
                    <a:pPr>
                      <a:defRPr/>
                    </a:pPr>
                    <a:r>
                      <a:rPr lang="en-US" dirty="0" smtClean="0"/>
                      <a:t>50%</a:t>
                    </a:r>
                    <a:endParaRPr lang="en-US" dirty="0"/>
                  </a:p>
                </c:rich>
              </c:tx>
              <c:spPr>
                <a:noFill/>
                <a:ln w="20824">
                  <a:noFill/>
                </a:ln>
              </c:spPr>
              <c:dLblPos val="outEnd"/>
              <c:showVal val="1"/>
            </c:dLbl>
            <c:dLbl>
              <c:idx val="2"/>
              <c:layout>
                <c:manualLayout>
                  <c:x val="2.2801772589707819E-3"/>
                  <c:y val="-7.0441041853842911E-4"/>
                </c:manualLayout>
              </c:layout>
              <c:tx>
                <c:rich>
                  <a:bodyPr/>
                  <a:lstStyle/>
                  <a:p>
                    <a:pPr algn="ctr" rtl="1">
                      <a:defRPr/>
                    </a:pPr>
                    <a:r>
                      <a:rPr lang="en-US" dirty="0" smtClean="0"/>
                      <a:t>26%</a:t>
                    </a:r>
                    <a:endParaRPr lang="en-US" dirty="0"/>
                  </a:p>
                </c:rich>
              </c:tx>
              <c:spPr>
                <a:noFill/>
                <a:ln w="20824">
                  <a:noFill/>
                </a:ln>
              </c:spPr>
              <c:dLblPos val="outEnd"/>
              <c:showVal val="1"/>
            </c:dLbl>
            <c:dLbl>
              <c:idx val="3"/>
              <c:layout>
                <c:manualLayout>
                  <c:x val="2.8352033291515746E-3"/>
                  <c:y val="-7.0430410434995814E-4"/>
                </c:manualLayout>
              </c:layout>
              <c:tx>
                <c:rich>
                  <a:bodyPr/>
                  <a:lstStyle/>
                  <a:p>
                    <a:pPr>
                      <a:defRPr/>
                    </a:pPr>
                    <a:r>
                      <a:rPr lang="en-US" dirty="0" smtClean="0"/>
                      <a:t>38%</a:t>
                    </a:r>
                    <a:endParaRPr lang="en-US" dirty="0"/>
                  </a:p>
                </c:rich>
              </c:tx>
              <c:spPr>
                <a:noFill/>
                <a:ln w="20824">
                  <a:noFill/>
                </a:ln>
              </c:spPr>
              <c:dLblPos val="outEnd"/>
              <c:showVal val="1"/>
            </c:dLbl>
            <c:dLbl>
              <c:idx val="4"/>
              <c:layout>
                <c:manualLayout>
                  <c:xMode val="edge"/>
                  <c:yMode val="edge"/>
                  <c:x val="0.46059933407325193"/>
                  <c:y val="0.14840182648401826"/>
                </c:manualLayout>
              </c:layout>
              <c:spPr>
                <a:noFill/>
                <a:ln w="20824">
                  <a:noFill/>
                </a:ln>
              </c:spPr>
              <c:txPr>
                <a:bodyPr/>
                <a:lstStyle/>
                <a:p>
                  <a:pPr>
                    <a:defRPr/>
                  </a:pPr>
                  <a:endParaRPr lang="en-US"/>
                </a:p>
              </c:txPr>
              <c:dLblPos val="outEnd"/>
              <c:showVal val="1"/>
            </c:dLbl>
            <c:dLbl>
              <c:idx val="5"/>
              <c:layout>
                <c:manualLayout>
                  <c:xMode val="edge"/>
                  <c:yMode val="edge"/>
                  <c:x val="0.30410654827969053"/>
                  <c:y val="0.1940639269406392"/>
                </c:manualLayout>
              </c:layout>
              <c:spPr>
                <a:noFill/>
                <a:ln w="20824">
                  <a:noFill/>
                </a:ln>
              </c:spPr>
              <c:txPr>
                <a:bodyPr/>
                <a:lstStyle/>
                <a:p>
                  <a:pPr algn="ctr" rtl="1">
                    <a:defRPr/>
                  </a:pPr>
                  <a:endParaRPr lang="en-US"/>
                </a:p>
              </c:txPr>
              <c:dLblPos val="outEnd"/>
              <c:showVal val="1"/>
            </c:dLbl>
            <c:dLbl>
              <c:idx val="6"/>
              <c:layout>
                <c:manualLayout>
                  <c:xMode val="edge"/>
                  <c:yMode val="edge"/>
                  <c:x val="0.67369589345172554"/>
                  <c:y val="6.3926940639269403E-2"/>
                </c:manualLayout>
              </c:layout>
              <c:spPr>
                <a:noFill/>
                <a:ln w="20824">
                  <a:noFill/>
                </a:ln>
              </c:spPr>
              <c:txPr>
                <a:bodyPr/>
                <a:lstStyle/>
                <a:p>
                  <a:pPr algn="ctr" rtl="1">
                    <a:defRPr/>
                  </a:pPr>
                  <a:endParaRPr lang="en-US"/>
                </a:p>
              </c:txPr>
              <c:dLblPos val="outEnd"/>
              <c:showVal val="1"/>
            </c:dLbl>
            <c:spPr>
              <a:noFill/>
              <a:ln w="20824">
                <a:noFill/>
              </a:ln>
            </c:spPr>
            <c:showVal val="1"/>
          </c:dLbls>
          <c:cat>
            <c:strRef>
              <c:f>Sheet1!$B$1:$F$1</c:f>
              <c:strCache>
                <c:ptCount val="4"/>
                <c:pt idx="0">
                  <c:v>Skipped class</c:v>
                </c:pt>
                <c:pt idx="1">
                  <c:v>Came to class unprepared</c:v>
                </c:pt>
                <c:pt idx="2">
                  <c:v>Did not turn in one or more assignments</c:v>
                </c:pt>
                <c:pt idx="3">
                  <c:v>Turned in an assignment late</c:v>
                </c:pt>
              </c:strCache>
            </c:strRef>
          </c:cat>
          <c:val>
            <c:numRef>
              <c:f>Sheet1!$B$2:$F$2</c:f>
              <c:numCache>
                <c:formatCode>0%</c:formatCode>
                <c:ptCount val="4"/>
                <c:pt idx="0">
                  <c:v>0.28000000000000008</c:v>
                </c:pt>
                <c:pt idx="1">
                  <c:v>0.5</c:v>
                </c:pt>
                <c:pt idx="2">
                  <c:v>0.26</c:v>
                </c:pt>
                <c:pt idx="3">
                  <c:v>0.38000000000000039</c:v>
                </c:pt>
              </c:numCache>
            </c:numRef>
          </c:val>
        </c:ser>
        <c:gapWidth val="100"/>
        <c:axId val="82494976"/>
        <c:axId val="82496896"/>
      </c:barChart>
      <c:catAx>
        <c:axId val="82494976"/>
        <c:scaling>
          <c:orientation val="minMax"/>
        </c:scaling>
        <c:axPos val="l"/>
        <c:numFmt formatCode="General" sourceLinked="1"/>
        <c:tickLblPos val="nextTo"/>
        <c:spPr>
          <a:ln w="2603">
            <a:solidFill>
              <a:schemeClr val="tx1"/>
            </a:solidFill>
            <a:prstDash val="solid"/>
          </a:ln>
        </c:spPr>
        <c:txPr>
          <a:bodyPr rot="0" vert="horz" anchor="t" anchorCtr="0"/>
          <a:lstStyle/>
          <a:p>
            <a:pPr algn="just">
              <a:defRPr sz="1699" b="1"/>
            </a:pPr>
            <a:endParaRPr lang="en-US"/>
          </a:p>
        </c:txPr>
        <c:crossAx val="82496896"/>
        <c:crosses val="autoZero"/>
        <c:auto val="1"/>
        <c:lblAlgn val="ctr"/>
        <c:lblOffset val="100"/>
        <c:tickLblSkip val="1"/>
        <c:tickMarkSkip val="1"/>
      </c:catAx>
      <c:valAx>
        <c:axId val="82496896"/>
        <c:scaling>
          <c:orientation val="minMax"/>
          <c:max val="0.5"/>
        </c:scaling>
        <c:axPos val="b"/>
        <c:numFmt formatCode="0%" sourceLinked="1"/>
        <c:tickLblPos val="nextTo"/>
        <c:spPr>
          <a:ln w="2603">
            <a:solidFill>
              <a:schemeClr val="tx1"/>
            </a:solidFill>
            <a:prstDash val="solid"/>
          </a:ln>
        </c:spPr>
        <c:txPr>
          <a:bodyPr rot="0" vert="horz"/>
          <a:lstStyle/>
          <a:p>
            <a:pPr>
              <a:defRPr/>
            </a:pPr>
            <a:endParaRPr lang="en-US"/>
          </a:p>
        </c:txPr>
        <c:crossAx val="82494976"/>
        <c:crosses val="autoZero"/>
        <c:crossBetween val="between"/>
        <c:majorUnit val="0.1"/>
        <c:minorUnit val="2.0000000000000046E-2"/>
      </c:valAx>
      <c:spPr>
        <a:noFill/>
        <a:ln w="25385">
          <a:noFill/>
        </a:ln>
      </c:spPr>
    </c:plotArea>
    <c:plotVisOnly val="1"/>
    <c:dispBlanksAs val="gap"/>
  </c:chart>
  <c:spPr>
    <a:noFill/>
    <a:ln>
      <a:noFill/>
    </a:ln>
  </c:spPr>
  <c:txPr>
    <a:bodyPr/>
    <a:lstStyle/>
    <a:p>
      <a:pPr>
        <a:defRPr sz="1399" b="1"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Series 1</c:v>
                </c:pt>
              </c:strCache>
            </c:strRef>
          </c:tx>
          <c:spPr>
            <a:solidFill>
              <a:schemeClr val="tx1"/>
            </a:solidFill>
          </c:spPr>
          <c:dLbls>
            <c:showVal val="1"/>
          </c:dLbls>
          <c:cat>
            <c:strRef>
              <c:f>Sheet1!$A$2:$A$5</c:f>
              <c:strCache>
                <c:ptCount val="4"/>
                <c:pt idx="0">
                  <c:v>Academic Advising and Planning</c:v>
                </c:pt>
                <c:pt idx="1">
                  <c:v>Face-to-face tutoring</c:v>
                </c:pt>
                <c:pt idx="2">
                  <c:v>Writing, math, or other skill lab</c:v>
                </c:pt>
                <c:pt idx="3">
                  <c:v>Financial assistance advising</c:v>
                </c:pt>
              </c:strCache>
            </c:strRef>
          </c:cat>
          <c:val>
            <c:numRef>
              <c:f>Sheet1!$B$2:$B$5</c:f>
              <c:numCache>
                <c:formatCode>0%</c:formatCode>
                <c:ptCount val="4"/>
                <c:pt idx="0">
                  <c:v>0.31000000000000105</c:v>
                </c:pt>
                <c:pt idx="1">
                  <c:v>0.8</c:v>
                </c:pt>
                <c:pt idx="2">
                  <c:v>0.53</c:v>
                </c:pt>
                <c:pt idx="3">
                  <c:v>0.44</c:v>
                </c:pt>
              </c:numCache>
            </c:numRef>
          </c:val>
        </c:ser>
        <c:axId val="84166912"/>
        <c:axId val="90061824"/>
      </c:barChart>
      <c:catAx>
        <c:axId val="84166912"/>
        <c:scaling>
          <c:orientation val="minMax"/>
        </c:scaling>
        <c:axPos val="l"/>
        <c:tickLblPos val="nextTo"/>
        <c:crossAx val="90061824"/>
        <c:crosses val="autoZero"/>
        <c:auto val="1"/>
        <c:lblAlgn val="ctr"/>
        <c:lblOffset val="100"/>
      </c:catAx>
      <c:valAx>
        <c:axId val="90061824"/>
        <c:scaling>
          <c:orientation val="minMax"/>
        </c:scaling>
        <c:axPos val="b"/>
        <c:majorGridlines/>
        <c:numFmt formatCode="0%" sourceLinked="1"/>
        <c:tickLblPos val="nextTo"/>
        <c:crossAx val="84166912"/>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spPr>
            <a:solidFill>
              <a:schemeClr val="accent1"/>
            </a:solidFill>
          </c:spPr>
          <c:dLbls>
            <c:dLbl>
              <c:idx val="0"/>
              <c:layout/>
              <c:tx>
                <c:rich>
                  <a:bodyPr/>
                  <a:lstStyle/>
                  <a:p>
                    <a:r>
                      <a:rPr lang="en-US" smtClean="0"/>
                      <a:t>48.3</a:t>
                    </a:r>
                    <a:endParaRPr lang="en-US" dirty="0"/>
                  </a:p>
                </c:rich>
              </c:tx>
              <c:showVal val="1"/>
            </c:dLbl>
            <c:dLbl>
              <c:idx val="1"/>
              <c:layout/>
              <c:tx>
                <c:rich>
                  <a:bodyPr/>
                  <a:lstStyle/>
                  <a:p>
                    <a:r>
                      <a:rPr lang="en-US" smtClean="0"/>
                      <a:t>47.2</a:t>
                    </a:r>
                    <a:endParaRPr lang="en-US" dirty="0"/>
                  </a:p>
                </c:rich>
              </c:tx>
              <c:showVal val="1"/>
            </c:dLbl>
            <c:showVal val="1"/>
          </c:dLbls>
          <c:cat>
            <c:strRef>
              <c:f>Sheet1!$A$2:$A$7</c:f>
              <c:strCache>
                <c:ptCount val="6"/>
                <c:pt idx="0">
                  <c:v>Early Connections</c:v>
                </c:pt>
                <c:pt idx="1">
                  <c:v>High Expectations and Aspirations</c:v>
                </c:pt>
                <c:pt idx="2">
                  <c:v>Clear Academic Plan and Pathway</c:v>
                </c:pt>
                <c:pt idx="3">
                  <c:v>Effective Track to College Readiness</c:v>
                </c:pt>
                <c:pt idx="4">
                  <c:v>Engaged Learning</c:v>
                </c:pt>
                <c:pt idx="5">
                  <c:v>Academic and Social Support Network</c:v>
                </c:pt>
              </c:strCache>
            </c:strRef>
          </c:cat>
          <c:val>
            <c:numRef>
              <c:f>Sheet1!$B$2:$B$7</c:f>
              <c:numCache>
                <c:formatCode>General</c:formatCode>
                <c:ptCount val="6"/>
                <c:pt idx="0">
                  <c:v>48.3</c:v>
                </c:pt>
                <c:pt idx="1">
                  <c:v>47.2</c:v>
                </c:pt>
                <c:pt idx="2">
                  <c:v>48</c:v>
                </c:pt>
                <c:pt idx="3">
                  <c:v>46.3</c:v>
                </c:pt>
                <c:pt idx="4">
                  <c:v>51.2</c:v>
                </c:pt>
                <c:pt idx="5">
                  <c:v>48.4</c:v>
                </c:pt>
              </c:numCache>
            </c:numRef>
          </c:val>
        </c:ser>
        <c:dLbls>
          <c:showVal val="1"/>
        </c:dLbls>
        <c:axId val="108810240"/>
        <c:axId val="108811776"/>
      </c:barChart>
      <c:catAx>
        <c:axId val="108810240"/>
        <c:scaling>
          <c:orientation val="minMax"/>
        </c:scaling>
        <c:axPos val="b"/>
        <c:majorTickMark val="none"/>
        <c:tickLblPos val="nextTo"/>
        <c:crossAx val="108811776"/>
        <c:crosses val="autoZero"/>
        <c:auto val="1"/>
        <c:lblAlgn val="ctr"/>
        <c:lblOffset val="100"/>
      </c:catAx>
      <c:valAx>
        <c:axId val="108811776"/>
        <c:scaling>
          <c:orientation val="minMax"/>
          <c:min val="42"/>
        </c:scaling>
        <c:delete val="1"/>
        <c:axPos val="l"/>
        <c:numFmt formatCode="General" sourceLinked="1"/>
        <c:majorTickMark val="none"/>
        <c:tickLblPos val="none"/>
        <c:crossAx val="108810240"/>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802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02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802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B66B36C-0393-420C-A393-D482E3B6C6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2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823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23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23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4823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223D8B0-1EC9-471C-9360-B7936BE9CC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48" charset="-128"/>
        <a:cs typeface="ＭＳ Ｐゴシック" pitchFamily="48"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07C0B0C-1008-4400-B7AC-AE4CA15E0A75}" type="slidenum">
              <a:rPr lang="en-US" smtClean="0"/>
              <a:pPr/>
              <a:t>1</a:t>
            </a:fld>
            <a:endParaRPr lang="en-US"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6"/>
          <p:cNvSpPr>
            <a:spLocks noGrp="1" noChangeArrowheads="1"/>
          </p:cNvSpPr>
          <p:nvPr>
            <p:ph type="body" idx="1"/>
          </p:nvPr>
        </p:nvSpPr>
        <p:spPr>
          <a:noFill/>
          <a:ln/>
        </p:spPr>
        <p:txBody>
          <a:bodyPr/>
          <a:lstStyle/>
          <a:p>
            <a:r>
              <a:rPr lang="en-US" i="1" smtClean="0">
                <a:latin typeface="Times" pitchFamily="-109" charset="0"/>
                <a:ea typeface="ＭＳ Ｐゴシック" pitchFamily="-109" charset="-128"/>
              </a:rPr>
              <a:t>This PowerPoint template and Notes provide visuals and talking points you can use to customize presentations for both internal audiences (such as governing board members, faculty, staff, and students) and external audiences (such as reporters and policymakers).</a:t>
            </a:r>
          </a:p>
          <a:p>
            <a:r>
              <a:rPr lang="en-US" i="1" smtClean="0">
                <a:latin typeface="Times" pitchFamily="-109" charset="0"/>
                <a:ea typeface="ＭＳ Ｐゴシック" pitchFamily="-109" charset="-128"/>
              </a:rPr>
              <a:t>The template is divided into three sections: SENSE Overview, SENSE 2008 Preliminary Findings, and Key Challenges and Next Steps</a:t>
            </a:r>
            <a:r>
              <a:rPr lang="en-US" smtClean="0">
                <a:latin typeface="Times" pitchFamily="-109" charset="0"/>
                <a:ea typeface="ＭＳ Ｐゴシック" pitchFamily="-109" charset="-128"/>
              </a:rPr>
              <a:t>. </a:t>
            </a:r>
            <a:r>
              <a:rPr lang="en-US" i="1" smtClean="0">
                <a:latin typeface="Times" pitchFamily="-109" charset="0"/>
                <a:ea typeface="ＭＳ Ｐゴシック" pitchFamily="-109" charset="-128"/>
              </a:rPr>
              <a:t>Use the section(s) that are most appropriate for the audience and objectives of your presentation.</a:t>
            </a:r>
          </a:p>
          <a:p>
            <a:r>
              <a:rPr lang="en-US" i="1" smtClean="0">
                <a:latin typeface="Times" pitchFamily="-109" charset="0"/>
                <a:ea typeface="ＭＳ Ｐゴシック" pitchFamily="-109" charset="-128"/>
              </a:rPr>
              <a:t>The template presents preliminary survey findings and puts them in context. It also provides placeholders for custom slides you can create with information about your own college, its survey results, and its practices. The template includes suggestions for the types of information you can include on these customized slides. Refer to your college’s Institutional Report for the appropriate data and comparisons for your institution.</a:t>
            </a:r>
          </a:p>
          <a:p>
            <a:r>
              <a:rPr lang="en-US" i="1" smtClean="0">
                <a:latin typeface="Times" pitchFamily="-109" charset="0"/>
                <a:ea typeface="ＭＳ Ｐゴシック" pitchFamily="-109" charset="-128"/>
              </a:rPr>
              <a:t>    The PowerPoint template is designed to be flexible. You can:</a:t>
            </a:r>
          </a:p>
          <a:p>
            <a:pPr marL="228600" lvl="1" indent="-114300">
              <a:buFont typeface="Wingdings" pitchFamily="2" charset="2"/>
              <a:buChar char="§"/>
            </a:pPr>
            <a:r>
              <a:rPr lang="en-US" i="1" smtClean="0">
                <a:latin typeface="Times" pitchFamily="-109" charset="0"/>
                <a:ea typeface="ＭＳ Ｐゴシック" pitchFamily="-109" charset="-128"/>
              </a:rPr>
              <a:t>use only the national slides, which are ready for presentation;</a:t>
            </a:r>
          </a:p>
          <a:p>
            <a:pPr marL="228600" lvl="1" indent="-114300">
              <a:buFont typeface="Wingdings" pitchFamily="2" charset="2"/>
              <a:buChar char="§"/>
            </a:pPr>
            <a:r>
              <a:rPr lang="en-US" i="1" smtClean="0">
                <a:latin typeface="Times" pitchFamily="-109" charset="0"/>
                <a:ea typeface="ＭＳ Ｐゴシック" pitchFamily="-109" charset="-128"/>
              </a:rPr>
              <a:t>customize the presentation by adding local information; </a:t>
            </a:r>
          </a:p>
          <a:p>
            <a:pPr marL="228600" lvl="1" indent="-114300">
              <a:buFont typeface="Wingdings" pitchFamily="2" charset="2"/>
              <a:buChar char="§"/>
            </a:pPr>
            <a:r>
              <a:rPr lang="en-US" i="1" smtClean="0">
                <a:latin typeface="Times" pitchFamily="-109" charset="0"/>
                <a:ea typeface="ＭＳ Ｐゴシック" pitchFamily="-109" charset="-128"/>
              </a:rPr>
              <a:t>add or delete slides to modify the length of the presentation and tailor it for various audiences.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B5317E4-9FA2-42A2-A203-E8611A1B90C1}" type="slidenum">
              <a:rPr lang="en-US" smtClean="0"/>
              <a:pPr/>
              <a:t>15</a:t>
            </a:fld>
            <a:endParaRPr lang="en-US"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a:spcBef>
                <a:spcPts val="300"/>
              </a:spcBef>
              <a:spcAft>
                <a:spcPts val="300"/>
              </a:spcAft>
            </a:pPr>
            <a:endParaRPr lang="en-US" i="1" dirty="0" smtClean="0">
              <a:latin typeface="Times New Roman" pitchFamily="18" charset="0"/>
              <a:ea typeface="ＭＳ Ｐゴシック" pitchFamily="-10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Times" pitchFamily="-109" charset="0"/>
              <a:ea typeface="ＭＳ Ｐゴシック" pitchFamily="-109" charset="-128"/>
            </a:endParaRPr>
          </a:p>
        </p:txBody>
      </p:sp>
      <p:sp>
        <p:nvSpPr>
          <p:cNvPr id="48132" name="Slide Number Placeholder 3"/>
          <p:cNvSpPr>
            <a:spLocks noGrp="1"/>
          </p:cNvSpPr>
          <p:nvPr>
            <p:ph type="sldNum" sz="quarter" idx="5"/>
          </p:nvPr>
        </p:nvSpPr>
        <p:spPr>
          <a:noFill/>
        </p:spPr>
        <p:txBody>
          <a:bodyPr/>
          <a:lstStyle/>
          <a:p>
            <a:fld id="{E33DD707-29A3-4204-8A36-1FD1545CC39A}" type="slidenum">
              <a:rPr lang="en-US" smtClean="0"/>
              <a:pPr/>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6B87164-BB2D-4DE8-B7D4-0FD957896290}" type="slidenum">
              <a:rPr lang="en-US" smtClean="0"/>
              <a:pPr/>
              <a:t>20</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endParaRPr lang="en-US" dirty="0" smtClean="0">
              <a:latin typeface="Times New Roman" pitchFamily="18" charset="0"/>
              <a:ea typeface="ＭＳ Ｐゴシック" pitchFamily="-109"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latin typeface="Times" pitchFamily="-109" charset="0"/>
              <a:ea typeface="ＭＳ Ｐゴシック" pitchFamily="-109" charset="-128"/>
            </a:endParaRPr>
          </a:p>
        </p:txBody>
      </p:sp>
      <p:sp>
        <p:nvSpPr>
          <p:cNvPr id="73732" name="Slide Number Placeholder 3"/>
          <p:cNvSpPr>
            <a:spLocks noGrp="1"/>
          </p:cNvSpPr>
          <p:nvPr>
            <p:ph type="sldNum" sz="quarter" idx="5"/>
          </p:nvPr>
        </p:nvSpPr>
        <p:spPr>
          <a:noFill/>
        </p:spPr>
        <p:txBody>
          <a:bodyPr/>
          <a:lstStyle/>
          <a:p>
            <a:fld id="{8983DBE0-B02B-419F-A051-A09C7B0F2CC1}" type="slidenum">
              <a:rPr lang="en-US" smtClean="0"/>
              <a:pPr/>
              <a:t>22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201F0E0-630D-447A-B9A3-A9A07AE9ED4F}" type="slidenum">
              <a:rPr lang="en-US" smtClean="0"/>
              <a:pPr/>
              <a:t>23</a:t>
            </a:fld>
            <a:endParaRPr lang="en-US"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914400" y="4333875"/>
            <a:ext cx="5029200" cy="4114800"/>
          </a:xfrm>
          <a:solidFill>
            <a:srgbClr val="FFFFFF"/>
          </a:solidFill>
          <a:ln>
            <a:solidFill>
              <a:srgbClr val="000000"/>
            </a:solidFill>
          </a:ln>
        </p:spPr>
        <p:txBody>
          <a:bodyPr/>
          <a:lstStyle/>
          <a:p>
            <a:pPr>
              <a:buFontTx/>
              <a:buChar char="•"/>
            </a:pPr>
            <a:endParaRPr lang="en-US" dirty="0" smtClean="0">
              <a:latin typeface="Times New Roman" pitchFamily="18" charset="0"/>
              <a:ea typeface="ＭＳ Ｐゴシック" pitchFamily="-10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dirty="0" smtClean="0">
              <a:latin typeface="Times" pitchFamily="-109" charset="0"/>
              <a:ea typeface="ＭＳ Ｐゴシック" pitchFamily="-109" charset="-128"/>
            </a:endParaRPr>
          </a:p>
        </p:txBody>
      </p:sp>
      <p:sp>
        <p:nvSpPr>
          <p:cNvPr id="109572" name="Slide Number Placeholder 3"/>
          <p:cNvSpPr>
            <a:spLocks noGrp="1"/>
          </p:cNvSpPr>
          <p:nvPr>
            <p:ph type="sldNum" sz="quarter" idx="5"/>
          </p:nvPr>
        </p:nvSpPr>
        <p:spPr/>
        <p:txBody>
          <a:bodyPr/>
          <a:lstStyle/>
          <a:p>
            <a:pPr>
              <a:defRPr/>
            </a:pPr>
            <a:fld id="{B68B69D9-BF12-4064-9092-18E16C0C10CC}" type="slidenum">
              <a:rPr lang="en-US" smtClean="0">
                <a:latin typeface="Times" pitchFamily="18" charset="0"/>
              </a:rPr>
              <a:pPr>
                <a:defRPr/>
              </a:pPr>
              <a:t>25</a:t>
            </a:fld>
            <a:endParaRPr lang="en-US" dirty="0"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dirty="0" smtClean="0">
              <a:latin typeface="Times" pitchFamily="-109" charset="0"/>
              <a:ea typeface="ＭＳ Ｐゴシック" pitchFamily="-109" charset="-128"/>
            </a:endParaRPr>
          </a:p>
        </p:txBody>
      </p:sp>
      <p:sp>
        <p:nvSpPr>
          <p:cNvPr id="112644" name="Slide Number Placeholder 3"/>
          <p:cNvSpPr>
            <a:spLocks noGrp="1"/>
          </p:cNvSpPr>
          <p:nvPr>
            <p:ph type="sldNum" sz="quarter" idx="5"/>
          </p:nvPr>
        </p:nvSpPr>
        <p:spPr/>
        <p:txBody>
          <a:bodyPr/>
          <a:lstStyle/>
          <a:p>
            <a:pPr>
              <a:defRPr/>
            </a:pPr>
            <a:fld id="{92D895BF-6BA0-4599-B627-DFEF49B44B52}" type="slidenum">
              <a:rPr lang="en-US" smtClean="0">
                <a:latin typeface="Times" pitchFamily="18" charset="0"/>
              </a:rPr>
              <a:pPr>
                <a:defRPr/>
              </a:pPr>
              <a:t>29</a:t>
            </a:fld>
            <a:endParaRPr lang="en-US" dirty="0"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45BC2548-AC79-4274-B521-5639BC9B4CB5}" type="slidenum">
              <a:rPr lang="en-US" smtClean="0">
                <a:latin typeface="Times" pitchFamily="18" charset="0"/>
              </a:rPr>
              <a:pPr>
                <a:defRPr/>
              </a:pPr>
              <a:t>31</a:t>
            </a:fld>
            <a:endParaRPr lang="en-US" dirty="0" smtClean="0">
              <a:latin typeface="Times"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latin typeface="Times" pitchFamily="-109" charset="0"/>
              <a:ea typeface="ＭＳ Ｐゴシック" pitchFamily="-109"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would the ROI be on retaining more students?</a:t>
            </a:r>
            <a:endParaRPr lang="en-US" dirty="0"/>
          </a:p>
        </p:txBody>
      </p:sp>
      <p:sp>
        <p:nvSpPr>
          <p:cNvPr id="4" name="Slide Number Placeholder 3"/>
          <p:cNvSpPr>
            <a:spLocks noGrp="1"/>
          </p:cNvSpPr>
          <p:nvPr>
            <p:ph type="sldNum" sz="quarter" idx="10"/>
          </p:nvPr>
        </p:nvSpPr>
        <p:spPr/>
        <p:txBody>
          <a:bodyPr/>
          <a:lstStyle/>
          <a:p>
            <a:pPr>
              <a:defRPr/>
            </a:pPr>
            <a:fld id="{B223D8B0-1EC9-471C-9360-B7936BE9CC9D}" type="slidenum">
              <a:rPr lang="en-US" smtClean="0"/>
              <a:pPr>
                <a:defRPr/>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a:t>
            </a:r>
            <a:r>
              <a:rPr lang="en-US" baseline="0" dirty="0" smtClean="0"/>
              <a:t> would the ROI be on retaining more students?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Reallocation of funds might be necessary.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relentless focus on a few clear priorities”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223D8B0-1EC9-471C-9360-B7936BE9CC9D}" type="slidenum">
              <a:rPr lang="en-US" smtClean="0"/>
              <a:pPr>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23D8B0-1EC9-471C-9360-B7936BE9CC9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88AFE42-6B0B-45D9-8CEF-80CDCAF40295}" type="slidenum">
              <a:rPr lang="en-US" smtClean="0"/>
              <a:pPr/>
              <a:t>37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latin typeface="Times" pitchFamily="-109" charset="0"/>
              <a:ea typeface="ＭＳ Ｐゴシック" pitchFamily="-109"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dirty="0" smtClean="0">
              <a:latin typeface="Times" pitchFamily="-109" charset="0"/>
              <a:ea typeface="ＭＳ Ｐゴシック" pitchFamily="-109" charset="-128"/>
            </a:endParaRPr>
          </a:p>
        </p:txBody>
      </p:sp>
      <p:sp>
        <p:nvSpPr>
          <p:cNvPr id="112644" name="Slide Number Placeholder 3"/>
          <p:cNvSpPr>
            <a:spLocks noGrp="1"/>
          </p:cNvSpPr>
          <p:nvPr>
            <p:ph type="sldNum" sz="quarter" idx="5"/>
          </p:nvPr>
        </p:nvSpPr>
        <p:spPr/>
        <p:txBody>
          <a:bodyPr/>
          <a:lstStyle/>
          <a:p>
            <a:pPr>
              <a:defRPr/>
            </a:pPr>
            <a:fld id="{92D895BF-6BA0-4599-B627-DFEF49B44B52}" type="slidenum">
              <a:rPr lang="en-US" smtClean="0">
                <a:latin typeface="Times" pitchFamily="18" charset="0"/>
              </a:rPr>
              <a:pPr>
                <a:defRPr/>
              </a:pPr>
              <a:t>38</a:t>
            </a:fld>
            <a:endParaRPr lang="en-US" dirty="0" smtClean="0">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BF2B9957-9242-4FD2-AE4C-453D1AC06432}" type="slidenum">
              <a:rPr lang="en-US" smtClean="0">
                <a:latin typeface="Times" pitchFamily="18" charset="0"/>
              </a:rPr>
              <a:pPr>
                <a:defRPr/>
              </a:pPr>
              <a:t>43</a:t>
            </a:fld>
            <a:endParaRPr lang="en-US" dirty="0" smtClean="0">
              <a:latin typeface="Times"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dirty="0" smtClean="0">
              <a:latin typeface="Times" pitchFamily="-109" charset="0"/>
              <a:ea typeface="ＭＳ Ｐゴシック" pitchFamily="-10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dirty="0" smtClean="0">
              <a:latin typeface="Times" pitchFamily="-109" charset="0"/>
              <a:ea typeface="ＭＳ Ｐゴシック" pitchFamily="-109" charset="-128"/>
            </a:endParaRPr>
          </a:p>
        </p:txBody>
      </p:sp>
      <p:sp>
        <p:nvSpPr>
          <p:cNvPr id="117764" name="Slide Number Placeholder 3"/>
          <p:cNvSpPr>
            <a:spLocks noGrp="1"/>
          </p:cNvSpPr>
          <p:nvPr>
            <p:ph type="sldNum" sz="quarter" idx="5"/>
          </p:nvPr>
        </p:nvSpPr>
        <p:spPr/>
        <p:txBody>
          <a:bodyPr/>
          <a:lstStyle/>
          <a:p>
            <a:pPr>
              <a:defRPr/>
            </a:pPr>
            <a:fld id="{97D1CF8C-8CEB-4F75-8BA7-BE7A2EA2EC21}" type="slidenum">
              <a:rPr lang="en-US" smtClean="0">
                <a:latin typeface="Times" pitchFamily="18" charset="0"/>
              </a:rPr>
              <a:pPr>
                <a:defRPr/>
              </a:pPr>
              <a:t>45</a:t>
            </a:fld>
            <a:endParaRPr lang="en-US" dirty="0" smtClean="0">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88AFE42-6B0B-45D9-8CEF-80CDCAF40295}" type="slidenum">
              <a:rPr lang="en-US" smtClean="0"/>
              <a:pPr/>
              <a:t>46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latin typeface="Times" pitchFamily="-109" charset="0"/>
              <a:ea typeface="ＭＳ Ｐゴシック" pitchFamily="-10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88AFE42-6B0B-45D9-8CEF-80CDCAF40295}" type="slidenum">
              <a:rPr lang="en-US" smtClean="0"/>
              <a:pPr/>
              <a:t>47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latin typeface="Times" pitchFamily="-109" charset="0"/>
              <a:ea typeface="ＭＳ Ｐゴシック" pitchFamily="-109"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88AFE42-6B0B-45D9-8CEF-80CDCAF40295}" type="slidenum">
              <a:rPr lang="en-US" smtClean="0"/>
              <a:pPr/>
              <a:t>56</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latin typeface="Times" pitchFamily="-109" charset="0"/>
              <a:ea typeface="ＭＳ Ｐゴシック" pitchFamily="-109"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E465B26-6990-4DDB-BDFD-93370999AE4E}" type="slidenum">
              <a:rPr lang="en-US" smtClean="0">
                <a:latin typeface="Times" pitchFamily="18" charset="0"/>
              </a:rPr>
              <a:pPr/>
              <a:t>57</a:t>
            </a:fld>
            <a:endParaRPr lang="en-US" smtClean="0">
              <a:latin typeface="Times" pitchFamily="18" charset="0"/>
            </a:endParaRPr>
          </a:p>
        </p:txBody>
      </p:sp>
      <p:sp>
        <p:nvSpPr>
          <p:cNvPr id="126979" name="Rectangle 2"/>
          <p:cNvSpPr>
            <a:spLocks noGrp="1" noRot="1" noChangeAspect="1" noChangeArrowheads="1" noTextEdit="1"/>
          </p:cNvSpPr>
          <p:nvPr>
            <p:ph type="sldImg"/>
          </p:nvPr>
        </p:nvSpPr>
        <p:spPr>
          <a:xfrm>
            <a:off x="1144588" y="685800"/>
            <a:ext cx="4572000" cy="3429000"/>
          </a:xfrm>
          <a:ln/>
        </p:spPr>
      </p:sp>
      <p:sp>
        <p:nvSpPr>
          <p:cNvPr id="126980" name="Rectangle 3"/>
          <p:cNvSpPr>
            <a:spLocks noGrp="1" noChangeArrowheads="1"/>
          </p:cNvSpPr>
          <p:nvPr>
            <p:ph type="body" idx="1"/>
          </p:nvPr>
        </p:nvSpPr>
        <p:spPr>
          <a:xfrm>
            <a:off x="914400" y="4343400"/>
            <a:ext cx="5715000" cy="4191000"/>
          </a:xfrm>
          <a:noFill/>
          <a:ln/>
        </p:spPr>
        <p:txBody>
          <a:bodyPr/>
          <a:lstStyle/>
          <a:p>
            <a:endParaRPr lang="en-US" smtClean="0">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44BE8C6-7E5C-473C-90E9-1EDD05B9A4A5}" type="slidenum">
              <a:rPr lang="en-US" smtClean="0">
                <a:latin typeface="Times" pitchFamily="18" charset="0"/>
              </a:rPr>
              <a:pPr/>
              <a:t>58</a:t>
            </a:fld>
            <a:endParaRPr lang="en-US" smtClean="0">
              <a:latin typeface="Times" pitchFamily="18" charset="0"/>
            </a:endParaRPr>
          </a:p>
        </p:txBody>
      </p:sp>
      <p:sp>
        <p:nvSpPr>
          <p:cNvPr id="128003" name="Rectangle 2"/>
          <p:cNvSpPr>
            <a:spLocks noGrp="1" noRot="1" noChangeAspect="1" noChangeArrowheads="1" noTextEdit="1"/>
          </p:cNvSpPr>
          <p:nvPr>
            <p:ph type="sldImg"/>
          </p:nvPr>
        </p:nvSpPr>
        <p:spPr>
          <a:xfrm>
            <a:off x="1144588" y="685800"/>
            <a:ext cx="4572000" cy="3429000"/>
          </a:xfrm>
          <a:ln/>
        </p:spPr>
      </p:sp>
      <p:sp>
        <p:nvSpPr>
          <p:cNvPr id="128004" name="Rectangle 3"/>
          <p:cNvSpPr>
            <a:spLocks noGrp="1" noChangeArrowheads="1"/>
          </p:cNvSpPr>
          <p:nvPr>
            <p:ph type="body" idx="1"/>
          </p:nvPr>
        </p:nvSpPr>
        <p:spPr>
          <a:xfrm>
            <a:off x="914400" y="4343400"/>
            <a:ext cx="5715000" cy="4191000"/>
          </a:xfrm>
          <a:noFill/>
          <a:ln/>
        </p:spPr>
        <p:txBody>
          <a:bodyPr/>
          <a:lstStyle/>
          <a:p>
            <a:endParaRPr lang="en-US" smtClean="0">
              <a:latin typeface="Times"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88AFE42-6B0B-45D9-8CEF-80CDCAF40295}" type="slidenum">
              <a:rPr lang="en-US" smtClean="0"/>
              <a:pPr/>
              <a:t>59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latin typeface="Times" pitchFamily="-109" charset="0"/>
              <a:ea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85226FBC-D43E-4AAA-BC74-40E7C18AF3E8}" type="slidenum">
              <a:rPr lang="en-US" smtClean="0">
                <a:latin typeface="Times" pitchFamily="18" charset="0"/>
              </a:rPr>
              <a:pPr>
                <a:defRPr/>
              </a:pPr>
              <a:t>6</a:t>
            </a:fld>
            <a:endParaRPr lang="en-US" dirty="0" smtClean="0">
              <a:latin typeface="Times" pitchFamily="18" charset="0"/>
            </a:endParaRPr>
          </a:p>
        </p:txBody>
      </p:sp>
      <p:sp>
        <p:nvSpPr>
          <p:cNvPr id="9625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DAFF5E7-04DB-47D2-B87F-0C1C9C3A3571}" type="slidenum">
              <a:rPr lang="en-US" sz="1200"/>
              <a:pPr algn="r" eaLnBrk="0" hangingPunct="0"/>
              <a:t>6</a:t>
            </a:fld>
            <a:endParaRPr lang="en-US" sz="1200"/>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endParaRPr lang="en-US" smtClean="0">
              <a:latin typeface="Times" pitchFamily="18" charset="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DAFBFAF-C534-472E-9272-C8FFB9AB4112}" type="slidenum">
              <a:rPr lang="en-US" smtClean="0">
                <a:latin typeface="Times" pitchFamily="18" charset="0"/>
                <a:ea typeface="ＭＳ Ｐゴシック"/>
                <a:cs typeface="ＭＳ Ｐゴシック"/>
              </a:rPr>
              <a:pPr/>
              <a:t>61</a:t>
            </a:fld>
            <a:endParaRPr lang="en-US" smtClean="0">
              <a:latin typeface="Times" pitchFamily="18" charset="0"/>
              <a:ea typeface="ＭＳ Ｐゴシック"/>
              <a:cs typeface="ＭＳ Ｐゴシック"/>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latin typeface="Times"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Astin</a:t>
            </a:r>
            <a:r>
              <a:rPr lang="en-US" dirty="0" smtClean="0"/>
              <a:t>-What</a:t>
            </a:r>
            <a:r>
              <a:rPr lang="en-US" baseline="0" dirty="0" smtClean="0"/>
              <a:t> Matters in College; Four Critical Years</a:t>
            </a:r>
            <a:endParaRPr lang="en-US" dirty="0"/>
          </a:p>
        </p:txBody>
      </p:sp>
      <p:sp>
        <p:nvSpPr>
          <p:cNvPr id="4" name="Slide Number Placeholder 3"/>
          <p:cNvSpPr>
            <a:spLocks noGrp="1"/>
          </p:cNvSpPr>
          <p:nvPr>
            <p:ph type="sldNum" sz="quarter" idx="10"/>
          </p:nvPr>
        </p:nvSpPr>
        <p:spPr/>
        <p:txBody>
          <a:bodyPr/>
          <a:lstStyle/>
          <a:p>
            <a:pPr>
              <a:defRPr/>
            </a:pPr>
            <a:fld id="{B223D8B0-1EC9-471C-9360-B7936BE9CC9D}"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9CB1890-E247-4229-8049-5AFDF91AF509}" type="slidenum">
              <a:rPr lang="en-US" smtClean="0"/>
              <a:pPr/>
              <a:t>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b="1" i="1" smtClean="0">
                <a:latin typeface="Times" pitchFamily="-109" charset="0"/>
                <a:ea typeface="ＭＳ Ｐゴシック" pitchFamily="-109" charset="-128"/>
              </a:rPr>
              <a:t>An interactive bibliography linking survey items to related research is available on the SENSE web site at www.enteringstudent.org.</a:t>
            </a:r>
            <a:endParaRPr lang="en-US" smtClean="0">
              <a:latin typeface="Times" pitchFamily="-109" charset="0"/>
              <a:ea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SOSE</a:t>
            </a:r>
            <a:endParaRPr lang="en-US" dirty="0"/>
          </a:p>
        </p:txBody>
      </p:sp>
      <p:sp>
        <p:nvSpPr>
          <p:cNvPr id="4" name="Slide Number Placeholder 3"/>
          <p:cNvSpPr>
            <a:spLocks noGrp="1"/>
          </p:cNvSpPr>
          <p:nvPr>
            <p:ph type="sldNum" sz="quarter" idx="10"/>
          </p:nvPr>
        </p:nvSpPr>
        <p:spPr/>
        <p:txBody>
          <a:bodyPr/>
          <a:lstStyle/>
          <a:p>
            <a:pPr>
              <a:defRPr/>
            </a:pPr>
            <a:fld id="{B223D8B0-1EC9-471C-9360-B7936BE9CC9D}"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latin typeface="Times" pitchFamily="-109" charset="0"/>
              <a:ea typeface="ＭＳ Ｐゴシック" pitchFamily="-109" charset="-128"/>
            </a:endParaRPr>
          </a:p>
        </p:txBody>
      </p:sp>
      <p:sp>
        <p:nvSpPr>
          <p:cNvPr id="66564" name="Slide Number Placeholder 3"/>
          <p:cNvSpPr>
            <a:spLocks noGrp="1"/>
          </p:cNvSpPr>
          <p:nvPr>
            <p:ph type="sldNum" sz="quarter" idx="5"/>
          </p:nvPr>
        </p:nvSpPr>
        <p:spPr>
          <a:noFill/>
        </p:spPr>
        <p:txBody>
          <a:bodyPr/>
          <a:lstStyle/>
          <a:p>
            <a:fld id="{33608B3D-C8C3-40D4-9B36-3525B0D2F005}"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505D2E8-6DB6-4299-8B30-00F059C48A03}" type="slidenum">
              <a:rPr lang="en-US" smtClean="0">
                <a:latin typeface="Times" pitchFamily="18" charset="0"/>
              </a:rPr>
              <a:pPr/>
              <a:t>12</a:t>
            </a:fld>
            <a:endParaRPr lang="en-US" smtClean="0">
              <a:latin typeface="Times" pitchFamily="18" charset="0"/>
            </a:endParaRPr>
          </a:p>
        </p:txBody>
      </p:sp>
      <p:sp>
        <p:nvSpPr>
          <p:cNvPr id="3174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0E94DF7-2A54-4641-A364-56B7670E3A5A}" type="slidenum">
              <a:rPr lang="en-US" sz="1200"/>
              <a:pPr algn="r"/>
              <a:t>12</a:t>
            </a:fld>
            <a:endParaRPr lang="en-US" sz="1200"/>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r>
              <a:rPr lang="en-US" smtClean="0">
                <a:latin typeface="Times New Roman" pitchFamily="18" charset="0"/>
              </a:rPr>
              <a:t>How many students do you know who paid and registered for classes, really didn’t want to earn any credits?</a:t>
            </a:r>
            <a:endParaRPr lang="en-US" i="1"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88AFE42-6B0B-45D9-8CEF-80CDCAF40295}" type="slidenum">
              <a:rPr lang="en-US" smtClean="0"/>
              <a:pPr/>
              <a:t>13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latin typeface="Times" pitchFamily="-109" charset="0"/>
              <a:ea typeface="ＭＳ Ｐゴシック" pitchFamily="-10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0"/>
            <a:ext cx="9144000" cy="6858000"/>
          </a:xfrm>
          <a:prstGeom prst="rect">
            <a:avLst/>
          </a:prstGeom>
          <a:solidFill>
            <a:srgbClr val="FFFFEF"/>
          </a:solidFill>
          <a:ln w="9525">
            <a:solidFill>
              <a:schemeClr val="tx1"/>
            </a:solidFill>
            <a:miter lim="800000"/>
            <a:headEnd/>
            <a:tailEnd/>
          </a:ln>
          <a:effectLst/>
        </p:spPr>
        <p:txBody>
          <a:bodyPr wrap="none" anchor="ctr"/>
          <a:lstStyle/>
          <a:p>
            <a:pPr>
              <a:defRPr/>
            </a:pPr>
            <a:endParaRPr lang="en-US"/>
          </a:p>
        </p:txBody>
      </p:sp>
      <p:sp>
        <p:nvSpPr>
          <p:cNvPr id="3" name="Rectangle 10"/>
          <p:cNvSpPr>
            <a:spLocks noChangeArrowheads="1"/>
          </p:cNvSpPr>
          <p:nvPr/>
        </p:nvSpPr>
        <p:spPr bwMode="auto">
          <a:xfrm>
            <a:off x="-3175" y="-3175"/>
            <a:ext cx="3175" cy="3175"/>
          </a:xfrm>
          <a:prstGeom prst="rect">
            <a:avLst/>
          </a:prstGeom>
          <a:solidFill>
            <a:srgbClr val="FFFFFF"/>
          </a:solidFill>
          <a:ln w="9525">
            <a:noFill/>
            <a:miter lim="800000"/>
            <a:headEnd/>
            <a:tailEnd/>
          </a:ln>
        </p:spPr>
        <p:txBody>
          <a:bodyPr/>
          <a:lstStyle/>
          <a:p>
            <a:pPr>
              <a:defRPr/>
            </a:pPr>
            <a:endParaRPr lang="en-US"/>
          </a:p>
        </p:txBody>
      </p:sp>
      <p:sp>
        <p:nvSpPr>
          <p:cNvPr id="4" name="Rectangle 80"/>
          <p:cNvSpPr>
            <a:spLocks noChangeArrowheads="1"/>
          </p:cNvSpPr>
          <p:nvPr userDrawn="1"/>
        </p:nvSpPr>
        <p:spPr bwMode="auto">
          <a:xfrm>
            <a:off x="0" y="0"/>
            <a:ext cx="9144000" cy="6858000"/>
          </a:xfrm>
          <a:prstGeom prst="rect">
            <a:avLst/>
          </a:prstGeom>
          <a:solidFill>
            <a:srgbClr val="762617"/>
          </a:solidFill>
          <a:ln w="9525">
            <a:noFill/>
            <a:miter lim="800000"/>
            <a:headEnd/>
            <a:tailEnd/>
          </a:ln>
          <a:effectLst/>
        </p:spPr>
        <p:txBody>
          <a:bodyPr wrap="none" anchor="ctr"/>
          <a:lstStyle/>
          <a:p>
            <a:pPr>
              <a:defRPr/>
            </a:pPr>
            <a:endParaRPr lang="en-US"/>
          </a:p>
        </p:txBody>
      </p:sp>
      <p:pic>
        <p:nvPicPr>
          <p:cNvPr id="5" name="Picture 90" descr="01_NewStars"/>
          <p:cNvPicPr>
            <a:picLocks noChangeAspect="1" noChangeArrowheads="1"/>
          </p:cNvPicPr>
          <p:nvPr userDrawn="1"/>
        </p:nvPicPr>
        <p:blipFill>
          <a:blip r:embed="rId2">
            <a:lum bright="-16000"/>
          </a:blip>
          <a:srcRect/>
          <a:stretch>
            <a:fillRect/>
          </a:stretch>
        </p:blipFill>
        <p:spPr bwMode="auto">
          <a:xfrm rot="19380969">
            <a:off x="-1279525" y="-258763"/>
            <a:ext cx="4524375" cy="7491413"/>
          </a:xfrm>
          <a:prstGeom prst="rect">
            <a:avLst/>
          </a:prstGeom>
          <a:noFill/>
          <a:ln w="9525">
            <a:noFill/>
            <a:miter lim="800000"/>
            <a:headEnd/>
            <a:tailEnd/>
          </a:ln>
        </p:spPr>
      </p:pic>
      <p:pic>
        <p:nvPicPr>
          <p:cNvPr id="6" name="Picture 95" descr="Sense-2008-cover"/>
          <p:cNvPicPr>
            <a:picLocks noChangeAspect="1" noChangeArrowheads="1"/>
          </p:cNvPicPr>
          <p:nvPr userDrawn="1"/>
        </p:nvPicPr>
        <p:blipFill>
          <a:blip r:embed="rId3"/>
          <a:srcRect/>
          <a:stretch>
            <a:fillRect/>
          </a:stretch>
        </p:blipFill>
        <p:spPr bwMode="auto">
          <a:xfrm>
            <a:off x="0" y="0"/>
            <a:ext cx="3789363" cy="6400800"/>
          </a:xfrm>
          <a:prstGeom prst="rect">
            <a:avLst/>
          </a:prstGeom>
          <a:noFill/>
          <a:ln w="9525">
            <a:noFill/>
            <a:miter lim="800000"/>
            <a:headEnd/>
            <a:tailEnd/>
          </a:ln>
        </p:spPr>
      </p:pic>
      <p:sp>
        <p:nvSpPr>
          <p:cNvPr id="7" name="Rectangle 96"/>
          <p:cNvSpPr>
            <a:spLocks noChangeArrowheads="1"/>
          </p:cNvSpPr>
          <p:nvPr userDrawn="1"/>
        </p:nvSpPr>
        <p:spPr bwMode="auto">
          <a:xfrm>
            <a:off x="3733800" y="3419475"/>
            <a:ext cx="5410200" cy="2979738"/>
          </a:xfrm>
          <a:prstGeom prst="rect">
            <a:avLst/>
          </a:prstGeom>
          <a:solidFill>
            <a:srgbClr val="F4DEBB"/>
          </a:solidFill>
          <a:ln w="9525">
            <a:noFill/>
            <a:miter lim="800000"/>
            <a:headEnd/>
            <a:tailEnd/>
          </a:ln>
          <a:effectLst/>
        </p:spPr>
        <p:txBody>
          <a:bodyPr wrap="none" anchor="ctr"/>
          <a:lstStyle/>
          <a:p>
            <a:pPr>
              <a:defRPr/>
            </a:pPr>
            <a:endParaRPr lang="en-US"/>
          </a:p>
        </p:txBody>
      </p:sp>
      <p:sp>
        <p:nvSpPr>
          <p:cNvPr id="8" name="Rectangle 97"/>
          <p:cNvSpPr>
            <a:spLocks noChangeArrowheads="1"/>
          </p:cNvSpPr>
          <p:nvPr userDrawn="1"/>
        </p:nvSpPr>
        <p:spPr bwMode="auto">
          <a:xfrm>
            <a:off x="3819525" y="3524250"/>
            <a:ext cx="5324475" cy="1998663"/>
          </a:xfrm>
          <a:prstGeom prst="rect">
            <a:avLst/>
          </a:prstGeom>
          <a:solidFill>
            <a:srgbClr val="866435"/>
          </a:solidFill>
          <a:ln w="9525">
            <a:noFill/>
            <a:miter lim="800000"/>
            <a:headEnd/>
            <a:tailEnd/>
          </a:ln>
          <a:effectLst/>
        </p:spPr>
        <p:txBody>
          <a:bodyPr wrap="none" anchor="ctr"/>
          <a:lstStyle/>
          <a:p>
            <a:pPr>
              <a:defRPr/>
            </a:pPr>
            <a:endParaRPr lang="en-US"/>
          </a:p>
        </p:txBody>
      </p:sp>
      <p:sp>
        <p:nvSpPr>
          <p:cNvPr id="9" name="Rectangle 98"/>
          <p:cNvSpPr>
            <a:spLocks noChangeArrowheads="1"/>
          </p:cNvSpPr>
          <p:nvPr userDrawn="1"/>
        </p:nvSpPr>
        <p:spPr bwMode="auto">
          <a:xfrm>
            <a:off x="3819525" y="5614988"/>
            <a:ext cx="5324475" cy="682625"/>
          </a:xfrm>
          <a:prstGeom prst="rect">
            <a:avLst/>
          </a:prstGeom>
          <a:solidFill>
            <a:schemeClr val="tx1"/>
          </a:solidFill>
          <a:ln w="9525">
            <a:noFill/>
            <a:miter lim="800000"/>
            <a:headEnd/>
            <a:tailEnd/>
          </a:ln>
          <a:effectLst/>
        </p:spPr>
        <p:txBody>
          <a:bodyPr wrap="none" anchor="ctr"/>
          <a:lstStyle/>
          <a:p>
            <a:pPr algn="r">
              <a:defRPr/>
            </a:pPr>
            <a:endParaRPr lang="en-US" b="1" dirty="0">
              <a:solidFill>
                <a:srgbClr val="E8D9A6"/>
              </a:solidFill>
              <a:latin typeface="Arial Narrow" pitchFamily="-109" charset="0"/>
            </a:endParaRPr>
          </a:p>
        </p:txBody>
      </p:sp>
      <p:pic>
        <p:nvPicPr>
          <p:cNvPr id="10" name="Picture 102" descr="SENSE-logo-CCCSE"/>
          <p:cNvPicPr>
            <a:picLocks noChangeAspect="1" noChangeArrowheads="1"/>
          </p:cNvPicPr>
          <p:nvPr userDrawn="1"/>
        </p:nvPicPr>
        <p:blipFill>
          <a:blip r:embed="rId4"/>
          <a:srcRect/>
          <a:stretch>
            <a:fillRect/>
          </a:stretch>
        </p:blipFill>
        <p:spPr bwMode="auto">
          <a:xfrm>
            <a:off x="6664325" y="401638"/>
            <a:ext cx="1935163" cy="11303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8238" y="800100"/>
            <a:ext cx="1909762"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8950" y="800100"/>
            <a:ext cx="5576888"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950" y="2133600"/>
            <a:ext cx="3730625"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71975" y="2133600"/>
            <a:ext cx="3730625"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Survey of Entering Student Engagement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6858000"/>
          </a:xfrm>
          <a:prstGeom prst="rect">
            <a:avLst/>
          </a:prstGeom>
          <a:solidFill>
            <a:srgbClr val="F1E8C9"/>
          </a:solidFill>
          <a:ln w="9525">
            <a:noFill/>
            <a:miter lim="800000"/>
            <a:headEnd/>
            <a:tailEnd/>
          </a:ln>
          <a:effectLst/>
        </p:spPr>
        <p:txBody>
          <a:bodyPr wrap="none" anchor="ctr"/>
          <a:lstStyle/>
          <a:p>
            <a:pPr>
              <a:defRPr/>
            </a:pPr>
            <a:endParaRPr lang="en-US"/>
          </a:p>
        </p:txBody>
      </p:sp>
      <p:sp>
        <p:nvSpPr>
          <p:cNvPr id="19459" name="Rectangle 2"/>
          <p:cNvSpPr>
            <a:spLocks noGrp="1" noChangeArrowheads="1"/>
          </p:cNvSpPr>
          <p:nvPr>
            <p:ph type="title"/>
          </p:nvPr>
        </p:nvSpPr>
        <p:spPr bwMode="auto">
          <a:xfrm>
            <a:off x="495300" y="800100"/>
            <a:ext cx="7632700" cy="10795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9460" name="Rectangle 3"/>
          <p:cNvSpPr>
            <a:spLocks noGrp="1" noChangeArrowheads="1"/>
          </p:cNvSpPr>
          <p:nvPr>
            <p:ph type="body" idx="1"/>
          </p:nvPr>
        </p:nvSpPr>
        <p:spPr bwMode="auto">
          <a:xfrm>
            <a:off x="488950" y="2133600"/>
            <a:ext cx="7613650" cy="427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52400" y="6489700"/>
            <a:ext cx="83947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00" b="1" i="0">
                <a:solidFill>
                  <a:srgbClr val="762617"/>
                </a:solidFill>
                <a:latin typeface="Arial Narrow" pitchFamily="-109" charset="0"/>
              </a:defRPr>
            </a:lvl1pPr>
          </a:lstStyle>
          <a:p>
            <a:pPr>
              <a:defRPr/>
            </a:pPr>
            <a:r>
              <a:rPr lang="en-US"/>
              <a:t>Survey of Entering Student Engagement</a:t>
            </a:r>
          </a:p>
        </p:txBody>
      </p:sp>
      <p:sp>
        <p:nvSpPr>
          <p:cNvPr id="1035" name="Rectangle 11"/>
          <p:cNvSpPr>
            <a:spLocks noChangeArrowheads="1"/>
          </p:cNvSpPr>
          <p:nvPr/>
        </p:nvSpPr>
        <p:spPr bwMode="auto">
          <a:xfrm>
            <a:off x="-3175" y="-3175"/>
            <a:ext cx="3175" cy="3175"/>
          </a:xfrm>
          <a:prstGeom prst="rect">
            <a:avLst/>
          </a:prstGeom>
          <a:solidFill>
            <a:srgbClr val="FFFFFF"/>
          </a:solidFill>
          <a:ln w="9525">
            <a:noFill/>
            <a:miter lim="800000"/>
            <a:headEnd/>
            <a:tailEnd/>
          </a:ln>
        </p:spPr>
        <p:txBody>
          <a:bodyPr/>
          <a:lstStyle/>
          <a:p>
            <a:pPr>
              <a:defRPr/>
            </a:pPr>
            <a:endParaRPr lang="en-US"/>
          </a:p>
        </p:txBody>
      </p:sp>
      <p:sp>
        <p:nvSpPr>
          <p:cNvPr id="1047" name="Rectangle 23"/>
          <p:cNvSpPr>
            <a:spLocks noChangeArrowheads="1"/>
          </p:cNvSpPr>
          <p:nvPr userDrawn="1"/>
        </p:nvSpPr>
        <p:spPr bwMode="auto">
          <a:xfrm>
            <a:off x="0" y="0"/>
            <a:ext cx="9144000" cy="584200"/>
          </a:xfrm>
          <a:prstGeom prst="rect">
            <a:avLst/>
          </a:prstGeom>
          <a:solidFill>
            <a:srgbClr val="866435">
              <a:alpha val="89999"/>
            </a:srgbClr>
          </a:solidFill>
          <a:ln w="9525">
            <a:noFill/>
            <a:miter lim="800000"/>
            <a:headEnd/>
            <a:tailEnd/>
          </a:ln>
          <a:effectLst/>
        </p:spPr>
        <p:txBody>
          <a:bodyPr wrap="none" anchor="ctr"/>
          <a:lstStyle/>
          <a:p>
            <a:pPr>
              <a:defRPr/>
            </a:pPr>
            <a:endParaRPr lang="en-US"/>
          </a:p>
        </p:txBody>
      </p:sp>
      <p:sp>
        <p:nvSpPr>
          <p:cNvPr id="1058" name="Line 34"/>
          <p:cNvSpPr>
            <a:spLocks noChangeShapeType="1"/>
          </p:cNvSpPr>
          <p:nvPr userDrawn="1"/>
        </p:nvSpPr>
        <p:spPr bwMode="auto">
          <a:xfrm>
            <a:off x="0" y="592138"/>
            <a:ext cx="9144000" cy="0"/>
          </a:xfrm>
          <a:prstGeom prst="line">
            <a:avLst/>
          </a:prstGeom>
          <a:noFill/>
          <a:ln w="28575">
            <a:solidFill>
              <a:srgbClr val="762617"/>
            </a:solidFill>
            <a:round/>
            <a:headEnd/>
            <a:tailEnd/>
          </a:ln>
          <a:effectLst/>
        </p:spPr>
        <p:txBody>
          <a:bodyPr wrap="none" anchor="ctr"/>
          <a:lstStyle/>
          <a:p>
            <a:pPr>
              <a:defRPr/>
            </a:pPr>
            <a:endParaRPr lang="en-US">
              <a:latin typeface="Times" charset="0"/>
              <a:ea typeface="+mn-ea"/>
            </a:endParaRPr>
          </a:p>
        </p:txBody>
      </p:sp>
      <p:sp>
        <p:nvSpPr>
          <p:cNvPr id="1059" name="Line 35"/>
          <p:cNvSpPr>
            <a:spLocks noChangeShapeType="1"/>
          </p:cNvSpPr>
          <p:nvPr userDrawn="1"/>
        </p:nvSpPr>
        <p:spPr bwMode="auto">
          <a:xfrm>
            <a:off x="0" y="6440488"/>
            <a:ext cx="9144000" cy="0"/>
          </a:xfrm>
          <a:prstGeom prst="line">
            <a:avLst/>
          </a:prstGeom>
          <a:noFill/>
          <a:ln w="19050">
            <a:solidFill>
              <a:srgbClr val="762617"/>
            </a:solidFill>
            <a:round/>
            <a:headEnd/>
            <a:tailEnd/>
          </a:ln>
          <a:effectLst/>
        </p:spPr>
        <p:txBody>
          <a:bodyPr wrap="none" anchor="ctr"/>
          <a:lstStyle/>
          <a:p>
            <a:pPr>
              <a:defRPr/>
            </a:pPr>
            <a:endParaRPr lang="en-US">
              <a:latin typeface="Times" charset="0"/>
              <a:ea typeface="+mn-ea"/>
            </a:endParaRPr>
          </a:p>
        </p:txBody>
      </p:sp>
      <p:sp>
        <p:nvSpPr>
          <p:cNvPr id="1060" name="Rectangle 36"/>
          <p:cNvSpPr>
            <a:spLocks noChangeArrowheads="1"/>
          </p:cNvSpPr>
          <p:nvPr userDrawn="1"/>
        </p:nvSpPr>
        <p:spPr bwMode="auto">
          <a:xfrm>
            <a:off x="10918825" y="4899025"/>
            <a:ext cx="184150" cy="457200"/>
          </a:xfrm>
          <a:prstGeom prst="rect">
            <a:avLst/>
          </a:prstGeom>
          <a:noFill/>
          <a:ln w="9525">
            <a:noFill/>
            <a:miter lim="800000"/>
            <a:headEnd/>
            <a:tailEnd/>
          </a:ln>
          <a:effectLst/>
        </p:spPr>
        <p:txBody>
          <a:bodyPr wrap="none">
            <a:spAutoFit/>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091"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hf sldNum="0" hdr="0" dt="0"/>
  <p:txStyles>
    <p:titleStyle>
      <a:lvl1pPr algn="l" rtl="0" eaLnBrk="0" fontAlgn="base" hangingPunct="0">
        <a:lnSpc>
          <a:spcPts val="4000"/>
        </a:lnSpc>
        <a:spcBef>
          <a:spcPct val="0"/>
        </a:spcBef>
        <a:spcAft>
          <a:spcPct val="0"/>
        </a:spcAft>
        <a:defRPr sz="4000" b="1">
          <a:solidFill>
            <a:srgbClr val="102966"/>
          </a:solidFill>
          <a:latin typeface="+mj-lt"/>
          <a:ea typeface="ＭＳ Ｐゴシック" pitchFamily="48" charset="-128"/>
          <a:cs typeface="ＭＳ Ｐゴシック" pitchFamily="48" charset="-128"/>
        </a:defRPr>
      </a:lvl1pPr>
      <a:lvl2pPr algn="l" rtl="0" eaLnBrk="0" fontAlgn="base" hangingPunct="0">
        <a:lnSpc>
          <a:spcPts val="4000"/>
        </a:lnSpc>
        <a:spcBef>
          <a:spcPct val="0"/>
        </a:spcBef>
        <a:spcAft>
          <a:spcPct val="0"/>
        </a:spcAft>
        <a:defRPr sz="4000" b="1">
          <a:solidFill>
            <a:srgbClr val="102966"/>
          </a:solidFill>
          <a:latin typeface="Arial Narrow" charset="0"/>
          <a:ea typeface="ＭＳ Ｐゴシック" pitchFamily="48" charset="-128"/>
          <a:cs typeface="ＭＳ Ｐゴシック" pitchFamily="48" charset="-128"/>
        </a:defRPr>
      </a:lvl2pPr>
      <a:lvl3pPr algn="l" rtl="0" eaLnBrk="0" fontAlgn="base" hangingPunct="0">
        <a:lnSpc>
          <a:spcPts val="4000"/>
        </a:lnSpc>
        <a:spcBef>
          <a:spcPct val="0"/>
        </a:spcBef>
        <a:spcAft>
          <a:spcPct val="0"/>
        </a:spcAft>
        <a:defRPr sz="4000" b="1">
          <a:solidFill>
            <a:srgbClr val="102966"/>
          </a:solidFill>
          <a:latin typeface="Arial Narrow" charset="0"/>
          <a:ea typeface="ＭＳ Ｐゴシック" pitchFamily="48" charset="-128"/>
          <a:cs typeface="ＭＳ Ｐゴシック" pitchFamily="48" charset="-128"/>
        </a:defRPr>
      </a:lvl3pPr>
      <a:lvl4pPr algn="l" rtl="0" eaLnBrk="0" fontAlgn="base" hangingPunct="0">
        <a:lnSpc>
          <a:spcPts val="4000"/>
        </a:lnSpc>
        <a:spcBef>
          <a:spcPct val="0"/>
        </a:spcBef>
        <a:spcAft>
          <a:spcPct val="0"/>
        </a:spcAft>
        <a:defRPr sz="4000" b="1">
          <a:solidFill>
            <a:srgbClr val="102966"/>
          </a:solidFill>
          <a:latin typeface="Arial Narrow" charset="0"/>
          <a:ea typeface="ＭＳ Ｐゴシック" pitchFamily="48" charset="-128"/>
          <a:cs typeface="ＭＳ Ｐゴシック" pitchFamily="48" charset="-128"/>
        </a:defRPr>
      </a:lvl4pPr>
      <a:lvl5pPr algn="l" rtl="0" eaLnBrk="0" fontAlgn="base" hangingPunct="0">
        <a:lnSpc>
          <a:spcPts val="4000"/>
        </a:lnSpc>
        <a:spcBef>
          <a:spcPct val="0"/>
        </a:spcBef>
        <a:spcAft>
          <a:spcPct val="0"/>
        </a:spcAft>
        <a:defRPr sz="4000" b="1">
          <a:solidFill>
            <a:srgbClr val="102966"/>
          </a:solidFill>
          <a:latin typeface="Arial Narrow" charset="0"/>
          <a:ea typeface="ＭＳ Ｐゴシック" pitchFamily="48" charset="-128"/>
          <a:cs typeface="ＭＳ Ｐゴシック" pitchFamily="48" charset="-128"/>
        </a:defRPr>
      </a:lvl5pPr>
      <a:lvl6pPr marL="457200" algn="l" rtl="0" eaLnBrk="0" fontAlgn="base" hangingPunct="0">
        <a:lnSpc>
          <a:spcPts val="4000"/>
        </a:lnSpc>
        <a:spcBef>
          <a:spcPct val="0"/>
        </a:spcBef>
        <a:spcAft>
          <a:spcPct val="0"/>
        </a:spcAft>
        <a:defRPr sz="4000" b="1">
          <a:solidFill>
            <a:srgbClr val="102966"/>
          </a:solidFill>
          <a:latin typeface="Arial Narrow" charset="0"/>
        </a:defRPr>
      </a:lvl6pPr>
      <a:lvl7pPr marL="914400" algn="l" rtl="0" eaLnBrk="0" fontAlgn="base" hangingPunct="0">
        <a:lnSpc>
          <a:spcPts val="4000"/>
        </a:lnSpc>
        <a:spcBef>
          <a:spcPct val="0"/>
        </a:spcBef>
        <a:spcAft>
          <a:spcPct val="0"/>
        </a:spcAft>
        <a:defRPr sz="4000" b="1">
          <a:solidFill>
            <a:srgbClr val="102966"/>
          </a:solidFill>
          <a:latin typeface="Arial Narrow" charset="0"/>
        </a:defRPr>
      </a:lvl7pPr>
      <a:lvl8pPr marL="1371600" algn="l" rtl="0" eaLnBrk="0" fontAlgn="base" hangingPunct="0">
        <a:lnSpc>
          <a:spcPts val="4000"/>
        </a:lnSpc>
        <a:spcBef>
          <a:spcPct val="0"/>
        </a:spcBef>
        <a:spcAft>
          <a:spcPct val="0"/>
        </a:spcAft>
        <a:defRPr sz="4000" b="1">
          <a:solidFill>
            <a:srgbClr val="102966"/>
          </a:solidFill>
          <a:latin typeface="Arial Narrow" charset="0"/>
        </a:defRPr>
      </a:lvl8pPr>
      <a:lvl9pPr marL="1828800" algn="l" rtl="0" eaLnBrk="0" fontAlgn="base" hangingPunct="0">
        <a:lnSpc>
          <a:spcPts val="4000"/>
        </a:lnSpc>
        <a:spcBef>
          <a:spcPct val="0"/>
        </a:spcBef>
        <a:spcAft>
          <a:spcPct val="0"/>
        </a:spcAft>
        <a:defRPr sz="4000" b="1">
          <a:solidFill>
            <a:srgbClr val="102966"/>
          </a:solidFill>
          <a:latin typeface="Arial Narrow" charset="0"/>
        </a:defRPr>
      </a:lvl9pPr>
    </p:titleStyle>
    <p:bodyStyle>
      <a:lvl1pPr marL="342900" indent="-342900" algn="l" rtl="0" eaLnBrk="0" fontAlgn="base" hangingPunct="0">
        <a:spcBef>
          <a:spcPct val="20000"/>
        </a:spcBef>
        <a:spcAft>
          <a:spcPct val="50000"/>
        </a:spcAft>
        <a:defRPr sz="2000" b="1">
          <a:solidFill>
            <a:srgbClr val="762617"/>
          </a:solidFill>
          <a:latin typeface="+mn-lt"/>
          <a:ea typeface="ＭＳ Ｐゴシック" pitchFamily="48" charset="-128"/>
          <a:cs typeface="ＭＳ Ｐゴシック" pitchFamily="48" charset="-128"/>
        </a:defRPr>
      </a:lvl1pPr>
      <a:lvl2pPr marL="457200" algn="l" rtl="0" eaLnBrk="0" fontAlgn="base" hangingPunct="0">
        <a:spcBef>
          <a:spcPct val="50000"/>
        </a:spcBef>
        <a:spcAft>
          <a:spcPct val="50000"/>
        </a:spcAft>
        <a:buClr>
          <a:schemeClr val="tx1"/>
        </a:buClr>
        <a:buSzPct val="125000"/>
        <a:buFont typeface="Times" pitchFamily="-109" charset="0"/>
        <a:defRPr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Font typeface="Wingdings" pitchFamily="2" charset="2"/>
        <a:buChar char="§"/>
        <a:defRPr sz="1600">
          <a:solidFill>
            <a:schemeClr val="tx2"/>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2"/>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2"/>
          </a:solidFill>
          <a:latin typeface="+mn-lt"/>
          <a:ea typeface="ＭＳ Ｐゴシック" charset="-128"/>
        </a:defRPr>
      </a:lvl5pPr>
      <a:lvl6pPr marL="2514600" indent="-228600" algn="l" rtl="0" eaLnBrk="0" fontAlgn="base" hangingPunct="0">
        <a:spcBef>
          <a:spcPct val="20000"/>
        </a:spcBef>
        <a:spcAft>
          <a:spcPct val="0"/>
        </a:spcAft>
        <a:buChar char="»"/>
        <a:defRPr sz="1600">
          <a:solidFill>
            <a:schemeClr val="tx2"/>
          </a:solidFill>
          <a:latin typeface="+mn-lt"/>
          <a:ea typeface="ＭＳ Ｐゴシック" charset="-128"/>
        </a:defRPr>
      </a:lvl6pPr>
      <a:lvl7pPr marL="2971800" indent="-228600" algn="l" rtl="0" eaLnBrk="0" fontAlgn="base" hangingPunct="0">
        <a:spcBef>
          <a:spcPct val="20000"/>
        </a:spcBef>
        <a:spcAft>
          <a:spcPct val="0"/>
        </a:spcAft>
        <a:buChar char="»"/>
        <a:defRPr sz="1600">
          <a:solidFill>
            <a:schemeClr val="tx2"/>
          </a:solidFill>
          <a:latin typeface="+mn-lt"/>
          <a:ea typeface="ＭＳ Ｐゴシック" charset="-128"/>
        </a:defRPr>
      </a:lvl7pPr>
      <a:lvl8pPr marL="3429000" indent="-228600" algn="l" rtl="0" eaLnBrk="0" fontAlgn="base" hangingPunct="0">
        <a:spcBef>
          <a:spcPct val="20000"/>
        </a:spcBef>
        <a:spcAft>
          <a:spcPct val="0"/>
        </a:spcAft>
        <a:buChar char="»"/>
        <a:defRPr sz="1600">
          <a:solidFill>
            <a:schemeClr val="tx2"/>
          </a:solidFill>
          <a:latin typeface="+mn-lt"/>
          <a:ea typeface="ＭＳ Ｐゴシック" charset="-128"/>
        </a:defRPr>
      </a:lvl8pPr>
      <a:lvl9pPr marL="3886200" indent="-228600" algn="l" rtl="0" eaLnBrk="0" fontAlgn="base" hangingPunct="0">
        <a:spcBef>
          <a:spcPct val="20000"/>
        </a:spcBef>
        <a:spcAft>
          <a:spcPct val="0"/>
        </a:spcAft>
        <a:buChar char="»"/>
        <a:defRPr sz="1600">
          <a:solidFill>
            <a:schemeClr val="tx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F:\Conferences,%20Workshops,%20Presentations,%20Articles\Workshops\2010\SENSE%20Oregon\Oregon%20Presentation\Good%20Beginning%20and%20Come%20back%20KAF.m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F:\Conferences,%20Workshops,%20Presentations,%20Articles\Workshops\2010\SENSE%20Oregon\Oregon%20Presentation\Video%20for%20April%20and%20Courtney.m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3825" y="3594100"/>
            <a:ext cx="5210175" cy="1384995"/>
          </a:xfrm>
          <a:prstGeom prst="rect">
            <a:avLst/>
          </a:prstGeom>
          <a:noFill/>
        </p:spPr>
        <p:txBody>
          <a:bodyPr>
            <a:spAutoFit/>
          </a:bodyPr>
          <a:lstStyle/>
          <a:p>
            <a:pPr algn="l">
              <a:defRPr/>
            </a:pPr>
            <a:r>
              <a:rPr lang="en-US" sz="2800" b="1" dirty="0" smtClean="0">
                <a:solidFill>
                  <a:srgbClr val="F1E8C9"/>
                </a:solidFill>
                <a:latin typeface="+mn-lt"/>
              </a:rPr>
              <a:t>Survey of Entering Student Engagement: A Workshop for the Oregon Community Colleges</a:t>
            </a:r>
            <a:endParaRPr lang="en-US" sz="2800" b="1" dirty="0">
              <a:solidFill>
                <a:srgbClr val="F1E8C9"/>
              </a:solidFill>
              <a:latin typeface="+mn-lt"/>
            </a:endParaRPr>
          </a:p>
        </p:txBody>
      </p:sp>
      <p:sp>
        <p:nvSpPr>
          <p:cNvPr id="21507" name="TextBox 3"/>
          <p:cNvSpPr txBox="1">
            <a:spLocks noChangeArrowheads="1"/>
          </p:cNvSpPr>
          <p:nvPr/>
        </p:nvSpPr>
        <p:spPr bwMode="auto">
          <a:xfrm>
            <a:off x="3913188" y="5730875"/>
            <a:ext cx="5006975" cy="461963"/>
          </a:xfrm>
          <a:prstGeom prst="rect">
            <a:avLst/>
          </a:prstGeom>
          <a:noFill/>
          <a:ln w="9525">
            <a:noFill/>
            <a:miter lim="800000"/>
            <a:headEnd/>
            <a:tailEnd/>
          </a:ln>
        </p:spPr>
        <p:txBody>
          <a:bodyPr>
            <a:spAutoFit/>
          </a:bodyPr>
          <a:lstStyle/>
          <a:p>
            <a:r>
              <a:rPr lang="en-US" dirty="0" smtClean="0">
                <a:solidFill>
                  <a:schemeClr val="accent2"/>
                </a:solidFill>
                <a:latin typeface="Arial" pitchFamily="34" charset="0"/>
                <a:cs typeface="Arial" pitchFamily="34" charset="0"/>
              </a:rPr>
              <a:t>March 4, 2010</a:t>
            </a:r>
            <a:endParaRPr lang="en-US"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8"/>
          <p:cNvSpPr>
            <a:spLocks noGrp="1"/>
          </p:cNvSpPr>
          <p:nvPr>
            <p:ph idx="1"/>
          </p:nvPr>
        </p:nvSpPr>
        <p:spPr>
          <a:xfrm>
            <a:off x="276225" y="1701800"/>
            <a:ext cx="8613775" cy="4711700"/>
          </a:xfrm>
        </p:spPr>
        <p:txBody>
          <a:bodyPr/>
          <a:lstStyle/>
          <a:p>
            <a:r>
              <a:rPr lang="en-US" sz="2400" dirty="0" smtClean="0">
                <a:latin typeface="Arial" charset="0"/>
                <a:ea typeface="ＭＳ Ｐゴシック" pitchFamily="-109" charset="-128"/>
                <a:cs typeface="Arial" charset="0"/>
              </a:rPr>
              <a:t>Pilot:  fall 2007 – 22 colleges</a:t>
            </a:r>
          </a:p>
          <a:p>
            <a:r>
              <a:rPr lang="en-US" sz="2400" dirty="0" smtClean="0">
                <a:latin typeface="Arial" charset="0"/>
                <a:ea typeface="ＭＳ Ｐゴシック" pitchFamily="-109" charset="-128"/>
                <a:cs typeface="Arial" charset="0"/>
              </a:rPr>
              <a:t>Field Test:  fall 2008 – 89 colleges (57,547 respondents)</a:t>
            </a:r>
          </a:p>
          <a:p>
            <a:r>
              <a:rPr lang="en-US" sz="2400" dirty="0" smtClean="0">
                <a:latin typeface="Arial" charset="0"/>
                <a:ea typeface="ＭＳ Ｐゴシック" pitchFamily="-109" charset="-128"/>
                <a:cs typeface="Arial" charset="0"/>
              </a:rPr>
              <a:t>First National Administration: fall 2009 – 122 colleges </a:t>
            </a:r>
            <a:r>
              <a:rPr lang="en-US" sz="2400" dirty="0" smtClean="0">
                <a:solidFill>
                  <a:schemeClr val="accent1"/>
                </a:solidFill>
                <a:latin typeface="Arial" charset="0"/>
                <a:ea typeface="ＭＳ Ｐゴシック" pitchFamily="-109" charset="-128"/>
                <a:cs typeface="Arial" charset="0"/>
              </a:rPr>
              <a:t>(86,246 respondents)</a:t>
            </a:r>
          </a:p>
          <a:p>
            <a:r>
              <a:rPr lang="en-US" sz="2400" dirty="0" smtClean="0">
                <a:latin typeface="Arial" charset="0"/>
                <a:ea typeface="ＭＳ Ｐゴシック" pitchFamily="-109" charset="-128"/>
                <a:cs typeface="Arial" charset="0"/>
              </a:rPr>
              <a:t>Entering Student Success Institute </a:t>
            </a:r>
          </a:p>
          <a:p>
            <a:r>
              <a:rPr lang="en-US" sz="2400" dirty="0" smtClean="0">
                <a:latin typeface="Arial" charset="0"/>
                <a:ea typeface="ＭＳ Ｐゴシック" pitchFamily="-109" charset="-128"/>
                <a:cs typeface="Arial" charset="0"/>
              </a:rPr>
              <a:t>Initiative on Student Success –  </a:t>
            </a:r>
            <a:r>
              <a:rPr lang="en-US" sz="2400" i="1" dirty="0" smtClean="0">
                <a:latin typeface="Arial" charset="0"/>
                <a:ea typeface="ＭＳ Ｐゴシック" pitchFamily="-109" charset="-128"/>
                <a:cs typeface="Arial" charset="0"/>
              </a:rPr>
              <a:t>Starting Right</a:t>
            </a:r>
          </a:p>
          <a:p>
            <a:r>
              <a:rPr lang="en-US" sz="2400" dirty="0" smtClean="0">
                <a:latin typeface="Arial" charset="0"/>
                <a:ea typeface="ＭＳ Ｐゴシック" pitchFamily="-109" charset="-128"/>
                <a:cs typeface="Arial" charset="0"/>
              </a:rPr>
              <a:t>Benchmarks – Released spring 2010</a:t>
            </a:r>
          </a:p>
          <a:p>
            <a:endParaRPr lang="en-US" sz="2800" dirty="0" smtClean="0">
              <a:latin typeface="Arial" charset="0"/>
              <a:ea typeface="ＭＳ Ｐゴシック" pitchFamily="-109" charset="-128"/>
              <a:cs typeface="Arial" charset="0"/>
            </a:endParaRPr>
          </a:p>
          <a:p>
            <a:endParaRPr lang="en-US" sz="2600" dirty="0" smtClean="0">
              <a:latin typeface="Arial" charset="0"/>
              <a:ea typeface="ＭＳ Ｐゴシック" pitchFamily="-109" charset="-128"/>
              <a:cs typeface="Arial" charset="0"/>
            </a:endParaRPr>
          </a:p>
          <a:p>
            <a:endParaRPr lang="en-US" dirty="0" smtClean="0">
              <a:ea typeface="ＭＳ Ｐゴシック" pitchFamily="-109" charset="-128"/>
            </a:endParaRPr>
          </a:p>
        </p:txBody>
      </p:sp>
      <p:sp>
        <p:nvSpPr>
          <p:cNvPr id="23555" name="Footer Placeholder 6"/>
          <p:cNvSpPr>
            <a:spLocks noGrp="1"/>
          </p:cNvSpPr>
          <p:nvPr>
            <p:ph type="ftr" sz="quarter" idx="10"/>
          </p:nvPr>
        </p:nvSpPr>
        <p:spPr>
          <a:noFill/>
        </p:spPr>
        <p:txBody>
          <a:bodyPr/>
          <a:lstStyle/>
          <a:p>
            <a:endParaRPr lang="en-US" dirty="0" smtClean="0">
              <a:latin typeface="Arial Narrow" pitchFamily="34" charset="0"/>
            </a:endParaRPr>
          </a:p>
        </p:txBody>
      </p:sp>
      <p:sp>
        <p:nvSpPr>
          <p:cNvPr id="23556" name="Rectangle 4"/>
          <p:cNvSpPr>
            <a:spLocks noChangeArrowheads="1"/>
          </p:cNvSpPr>
          <p:nvPr/>
        </p:nvSpPr>
        <p:spPr bwMode="auto">
          <a:xfrm>
            <a:off x="180753" y="889000"/>
            <a:ext cx="5927947" cy="570477"/>
          </a:xfrm>
          <a:prstGeom prst="rect">
            <a:avLst/>
          </a:prstGeom>
          <a:noFill/>
          <a:ln w="9525">
            <a:noFill/>
            <a:miter lim="800000"/>
            <a:headEnd/>
            <a:tailEnd/>
          </a:ln>
        </p:spPr>
        <p:txBody>
          <a:bodyPr wrap="square">
            <a:spAutoFit/>
          </a:bodyPr>
          <a:lstStyle/>
          <a:p>
            <a:pPr algn="l">
              <a:lnSpc>
                <a:spcPts val="4000"/>
              </a:lnSpc>
            </a:pPr>
            <a:r>
              <a:rPr lang="en-US" sz="3200" b="1" dirty="0">
                <a:solidFill>
                  <a:srgbClr val="102966"/>
                </a:solidFill>
                <a:latin typeface="Arial" charset="0"/>
                <a:cs typeface="Arial" charset="0"/>
              </a:rPr>
              <a:t>SENSE</a:t>
            </a:r>
            <a:r>
              <a:rPr lang="en-US" sz="3200" b="1" i="0" dirty="0">
                <a:solidFill>
                  <a:srgbClr val="102966"/>
                </a:solidFill>
                <a:latin typeface="Arial" charset="0"/>
                <a:cs typeface="Arial" charset="0"/>
              </a:rPr>
              <a:t> Overview</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00100"/>
            <a:ext cx="7632700" cy="825500"/>
          </a:xfrm>
        </p:spPr>
        <p:txBody>
          <a:bodyPr/>
          <a:lstStyle/>
          <a:p>
            <a:r>
              <a:rPr lang="en-US" sz="3600" i="1" dirty="0" smtClean="0">
                <a:latin typeface="Arial" pitchFamily="34" charset="0"/>
                <a:cs typeface="Arial" pitchFamily="34" charset="0"/>
              </a:rPr>
              <a:t>SENSE</a:t>
            </a:r>
            <a:r>
              <a:rPr lang="en-US" sz="3600" dirty="0" smtClean="0">
                <a:latin typeface="Arial" pitchFamily="34" charset="0"/>
                <a:cs typeface="Arial" pitchFamily="34" charset="0"/>
              </a:rPr>
              <a:t> at your college</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88950" y="1828800"/>
            <a:ext cx="7613650" cy="4584700"/>
          </a:xfrm>
        </p:spPr>
        <p:txBody>
          <a:bodyPr/>
          <a:lstStyle/>
          <a:p>
            <a:pPr marL="457200" indent="-457200">
              <a:buFontTx/>
              <a:buAutoNum type="alphaLcPeriod"/>
            </a:pPr>
            <a:r>
              <a:rPr lang="en-US" sz="2400" dirty="0" smtClean="0">
                <a:latin typeface="Arial" pitchFamily="34" charset="0"/>
                <a:ea typeface="ＭＳ Ｐゴシック" pitchFamily="-109" charset="-128"/>
                <a:cs typeface="Arial" pitchFamily="34" charset="0"/>
              </a:rPr>
              <a:t>I was the </a:t>
            </a:r>
            <a:r>
              <a:rPr lang="en-US" sz="2400" i="1" dirty="0" smtClean="0">
                <a:latin typeface="Arial" pitchFamily="34" charset="0"/>
                <a:ea typeface="ＭＳ Ｐゴシック" pitchFamily="-109" charset="-128"/>
                <a:cs typeface="Arial" pitchFamily="34" charset="0"/>
              </a:rPr>
              <a:t>SENSE</a:t>
            </a:r>
            <a:r>
              <a:rPr lang="en-US" sz="2400" dirty="0" smtClean="0">
                <a:latin typeface="Arial" pitchFamily="34" charset="0"/>
                <a:ea typeface="ＭＳ Ｐゴシック" pitchFamily="-109" charset="-128"/>
                <a:cs typeface="Arial" pitchFamily="34" charset="0"/>
              </a:rPr>
              <a:t> contact at my college.</a:t>
            </a:r>
          </a:p>
          <a:p>
            <a:pPr marL="457200" indent="-457200">
              <a:buFontTx/>
              <a:buAutoNum type="alphaLcPeriod"/>
            </a:pPr>
            <a:r>
              <a:rPr lang="en-US" sz="2400" dirty="0" smtClean="0">
                <a:latin typeface="Arial" pitchFamily="34" charset="0"/>
                <a:ea typeface="ＭＳ Ｐゴシック" pitchFamily="-109" charset="-128"/>
                <a:cs typeface="Arial" pitchFamily="34" charset="0"/>
              </a:rPr>
              <a:t>I helped administer the survey in some way.</a:t>
            </a:r>
          </a:p>
          <a:p>
            <a:pPr marL="457200" indent="-457200">
              <a:buFontTx/>
              <a:buAutoNum type="alphaLcPeriod"/>
            </a:pPr>
            <a:r>
              <a:rPr lang="en-US" sz="2400" dirty="0" smtClean="0">
                <a:latin typeface="Arial" pitchFamily="34" charset="0"/>
                <a:ea typeface="ＭＳ Ｐゴシック" pitchFamily="-109" charset="-128"/>
                <a:cs typeface="Arial" pitchFamily="34" charset="0"/>
              </a:rPr>
              <a:t>I will be responsible for working with the results.</a:t>
            </a:r>
          </a:p>
          <a:p>
            <a:pPr marL="457200" indent="-457200">
              <a:buFontTx/>
              <a:buAutoNum type="alphaLcPeriod"/>
            </a:pPr>
            <a:r>
              <a:rPr lang="en-US" sz="2400" dirty="0" smtClean="0">
                <a:latin typeface="Arial" pitchFamily="34" charset="0"/>
                <a:ea typeface="ＭＳ Ｐゴシック" pitchFamily="-109" charset="-128"/>
                <a:cs typeface="Arial" pitchFamily="34" charset="0"/>
              </a:rPr>
              <a:t>I provided moral support to the process.</a:t>
            </a:r>
          </a:p>
          <a:p>
            <a:pPr marL="457200" indent="-457200">
              <a:buFontTx/>
              <a:buAutoNum type="alphaLcPeriod"/>
            </a:pPr>
            <a:r>
              <a:rPr lang="en-US" sz="2400" dirty="0" smtClean="0">
                <a:latin typeface="Arial" pitchFamily="34" charset="0"/>
                <a:ea typeface="ＭＳ Ｐゴシック" pitchFamily="-109" charset="-128"/>
                <a:cs typeface="Arial" pitchFamily="34" charset="0"/>
              </a:rPr>
              <a:t>I mostly just complained.</a:t>
            </a:r>
          </a:p>
          <a:p>
            <a:pPr marL="457200" indent="-457200">
              <a:buFontTx/>
              <a:buAutoNum type="alphaLcPeriod"/>
            </a:pPr>
            <a:r>
              <a:rPr lang="en-US" sz="2400" dirty="0" smtClean="0">
                <a:latin typeface="Arial" pitchFamily="34" charset="0"/>
                <a:ea typeface="ＭＳ Ｐゴシック" pitchFamily="-109" charset="-128"/>
                <a:cs typeface="Arial" pitchFamily="34" charset="0"/>
              </a:rPr>
              <a:t>I had no idea we were participating in </a:t>
            </a:r>
            <a:r>
              <a:rPr lang="en-US" sz="2400" i="1" dirty="0" smtClean="0">
                <a:latin typeface="Arial" pitchFamily="34" charset="0"/>
                <a:ea typeface="ＭＳ Ｐゴシック" pitchFamily="-109" charset="-128"/>
                <a:cs typeface="Arial" pitchFamily="34" charset="0"/>
              </a:rPr>
              <a:t>SENSE</a:t>
            </a:r>
            <a:r>
              <a:rPr lang="en-US" sz="2400" dirty="0" smtClean="0">
                <a:latin typeface="Arial" pitchFamily="34" charset="0"/>
                <a:ea typeface="ＭＳ Ｐゴシック" pitchFamily="-109" charset="-128"/>
                <a:cs typeface="Arial" pitchFamily="34" charset="0"/>
              </a:rPr>
              <a:t>.</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endParaRPr lang="en-US" dirty="0"/>
          </a:p>
        </p:txBody>
      </p:sp>
      <p:sp>
        <p:nvSpPr>
          <p:cNvPr id="8196" name="Rectangle 2"/>
          <p:cNvSpPr>
            <a:spLocks noGrp="1" noChangeArrowheads="1"/>
          </p:cNvSpPr>
          <p:nvPr>
            <p:ph type="title" idx="4294967295"/>
          </p:nvPr>
        </p:nvSpPr>
        <p:spPr>
          <a:xfrm>
            <a:off x="533400" y="800100"/>
            <a:ext cx="8610600" cy="863600"/>
          </a:xfrm>
        </p:spPr>
        <p:txBody>
          <a:bodyPr/>
          <a:lstStyle/>
          <a:p>
            <a:r>
              <a:rPr lang="en-US" sz="3200" dirty="0" smtClean="0">
                <a:latin typeface="Arial" charset="0"/>
                <a:cs typeface="Arial" charset="0"/>
              </a:rPr>
              <a:t>Why focus on entering students?</a:t>
            </a:r>
            <a:endParaRPr lang="en-US" sz="3200" i="1" dirty="0" smtClean="0">
              <a:latin typeface="Arial" charset="0"/>
              <a:cs typeface="Arial" charset="0"/>
            </a:endParaRPr>
          </a:p>
        </p:txBody>
      </p:sp>
      <p:sp>
        <p:nvSpPr>
          <p:cNvPr id="841732" name="Rectangle 3"/>
          <p:cNvSpPr>
            <a:spLocks noGrp="1" noChangeArrowheads="1"/>
          </p:cNvSpPr>
          <p:nvPr>
            <p:ph type="body" idx="4294967295"/>
          </p:nvPr>
        </p:nvSpPr>
        <p:spPr>
          <a:xfrm>
            <a:off x="368300" y="1816100"/>
            <a:ext cx="8483600" cy="4406900"/>
          </a:xfrm>
        </p:spPr>
        <p:txBody>
          <a:bodyPr/>
          <a:lstStyle/>
          <a:p>
            <a:pPr lvl="1" indent="-400050">
              <a:buFont typeface="Arial" pitchFamily="34" charset="0"/>
              <a:buChar char="•"/>
              <a:defRPr/>
            </a:pPr>
            <a:r>
              <a:rPr lang="en-US" sz="2400" dirty="0" smtClean="0">
                <a:solidFill>
                  <a:srgbClr val="762617"/>
                </a:solidFill>
                <a:latin typeface="Arial" charset="0"/>
                <a:cs typeface="Arial" charset="0"/>
              </a:rPr>
              <a:t>Community colleges typically lose half of their students prior to the second year</a:t>
            </a:r>
          </a:p>
          <a:p>
            <a:pPr lvl="1" indent="-400050">
              <a:buFont typeface="Arial" pitchFamily="34" charset="0"/>
              <a:buChar char="•"/>
              <a:defRPr/>
            </a:pPr>
            <a:r>
              <a:rPr lang="en-US" sz="2400" dirty="0" smtClean="0">
                <a:solidFill>
                  <a:srgbClr val="762617"/>
                </a:solidFill>
                <a:latin typeface="Arial" charset="0"/>
                <a:cs typeface="Arial" charset="0"/>
              </a:rPr>
              <a:t>Achieving the Dream Round One colleges  (41,008 students) </a:t>
            </a:r>
            <a:r>
              <a:rPr lang="en-US" sz="2400" i="1" u="sng" dirty="0" smtClean="0">
                <a:latin typeface="Arial" charset="0"/>
                <a:cs typeface="Arial" charset="0"/>
              </a:rPr>
              <a:t>14%</a:t>
            </a:r>
            <a:r>
              <a:rPr lang="en-US" sz="2400" i="1" u="sng" dirty="0" smtClean="0">
                <a:solidFill>
                  <a:srgbClr val="762617"/>
                </a:solidFill>
                <a:latin typeface="Arial" charset="0"/>
                <a:cs typeface="Arial" charset="0"/>
              </a:rPr>
              <a:t> </a:t>
            </a:r>
            <a:r>
              <a:rPr lang="en-US" sz="2400" dirty="0" smtClean="0">
                <a:solidFill>
                  <a:srgbClr val="762617"/>
                </a:solidFill>
                <a:latin typeface="Arial" charset="0"/>
                <a:cs typeface="Arial" charset="0"/>
              </a:rPr>
              <a:t>earned </a:t>
            </a:r>
            <a:r>
              <a:rPr lang="en-US" sz="2400" i="1" u="sng" dirty="0" smtClean="0">
                <a:solidFill>
                  <a:srgbClr val="762617"/>
                </a:solidFill>
                <a:latin typeface="Arial" charset="0"/>
                <a:cs typeface="Arial" charset="0"/>
              </a:rPr>
              <a:t>NO</a:t>
            </a:r>
            <a:r>
              <a:rPr lang="en-US" sz="2400" dirty="0" smtClean="0">
                <a:solidFill>
                  <a:srgbClr val="762617"/>
                </a:solidFill>
                <a:latin typeface="Arial" charset="0"/>
                <a:cs typeface="Arial" charset="0"/>
              </a:rPr>
              <a:t> credits during first term </a:t>
            </a:r>
          </a:p>
          <a:p>
            <a:pPr lvl="1" indent="-400050">
              <a:buFont typeface="Arial" pitchFamily="34" charset="0"/>
              <a:buChar char="•"/>
              <a:defRPr/>
            </a:pPr>
            <a:r>
              <a:rPr lang="en-US" sz="2400" dirty="0" smtClean="0">
                <a:solidFill>
                  <a:schemeClr val="accent1"/>
                </a:solidFill>
                <a:latin typeface="Arial" charset="0"/>
                <a:cs typeface="Arial" charset="0"/>
              </a:rPr>
              <a:t>Helping students succeed through the equivalent of the first semester (12–15 credit hours) can dramatically improve subsequent success rates</a:t>
            </a:r>
          </a:p>
        </p:txBody>
      </p:sp>
      <p:sp>
        <p:nvSpPr>
          <p:cNvPr id="4" name="Footer Placeholder 3"/>
          <p:cNvSpPr txBox="1">
            <a:spLocks noGrp="1"/>
          </p:cNvSpPr>
          <p:nvPr/>
        </p:nvSpPr>
        <p:spPr bwMode="auto">
          <a:xfrm>
            <a:off x="152400" y="6489700"/>
            <a:ext cx="8394700" cy="457200"/>
          </a:xfrm>
          <a:prstGeom prst="rect">
            <a:avLst/>
          </a:prstGeom>
          <a:noFill/>
          <a:ln>
            <a:miter lim="800000"/>
            <a:headEnd/>
            <a:tailEnd/>
          </a:ln>
        </p:spPr>
        <p:txBody>
          <a:bodyPr/>
          <a:lstStyle/>
          <a:p>
            <a:pPr algn="l">
              <a:defRPr/>
            </a:pPr>
            <a:endParaRPr lang="en-US" sz="1300" b="1" i="0" dirty="0">
              <a:solidFill>
                <a:srgbClr val="762617"/>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1732">
                                            <p:txEl>
                                              <p:pRg st="0" end="0"/>
                                            </p:txEl>
                                          </p:spTgt>
                                        </p:tgtEl>
                                        <p:attrNameLst>
                                          <p:attrName>style.visibility</p:attrName>
                                        </p:attrNameLst>
                                      </p:cBhvr>
                                      <p:to>
                                        <p:strVal val="visible"/>
                                      </p:to>
                                    </p:set>
                                    <p:anim calcmode="lin" valueType="num">
                                      <p:cBhvr additive="base">
                                        <p:cTn id="7" dur="500" fill="hold"/>
                                        <p:tgtEl>
                                          <p:spTgt spid="841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17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1732">
                                            <p:txEl>
                                              <p:pRg st="1" end="1"/>
                                            </p:txEl>
                                          </p:spTgt>
                                        </p:tgtEl>
                                        <p:attrNameLst>
                                          <p:attrName>style.visibility</p:attrName>
                                        </p:attrNameLst>
                                      </p:cBhvr>
                                      <p:to>
                                        <p:strVal val="visible"/>
                                      </p:to>
                                    </p:set>
                                    <p:anim calcmode="lin" valueType="num">
                                      <p:cBhvr additive="base">
                                        <p:cTn id="13" dur="500" fill="hold"/>
                                        <p:tgtEl>
                                          <p:spTgt spid="841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17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1732">
                                            <p:txEl>
                                              <p:pRg st="2" end="2"/>
                                            </p:txEl>
                                          </p:spTgt>
                                        </p:tgtEl>
                                        <p:attrNameLst>
                                          <p:attrName>style.visibility</p:attrName>
                                        </p:attrNameLst>
                                      </p:cBhvr>
                                      <p:to>
                                        <p:strVal val="visible"/>
                                      </p:to>
                                    </p:set>
                                    <p:anim calcmode="lin" valueType="num">
                                      <p:cBhvr additive="base">
                                        <p:cTn id="19" dur="500" fill="hold"/>
                                        <p:tgtEl>
                                          <p:spTgt spid="841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17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latin typeface="Arial Narrow" pitchFamily="34" charset="0"/>
              </a:rPr>
              <a:t>Imagine Success!</a:t>
            </a:r>
          </a:p>
        </p:txBody>
      </p:sp>
      <p:pic>
        <p:nvPicPr>
          <p:cNvPr id="26627" name="Picture 2" descr="sectionimage1"/>
          <p:cNvPicPr>
            <a:picLocks noChangeAspect="1" noChangeArrowheads="1"/>
          </p:cNvPicPr>
          <p:nvPr/>
        </p:nvPicPr>
        <p:blipFill>
          <a:blip r:embed="rId3"/>
          <a:srcRect/>
          <a:stretch>
            <a:fillRect/>
          </a:stretch>
        </p:blipFill>
        <p:spPr bwMode="auto">
          <a:xfrm>
            <a:off x="3425825" y="2854325"/>
            <a:ext cx="5718175" cy="3816350"/>
          </a:xfrm>
          <a:prstGeom prst="rect">
            <a:avLst/>
          </a:prstGeom>
          <a:noFill/>
          <a:ln w="9525">
            <a:noFill/>
            <a:miter lim="800000"/>
            <a:headEnd/>
            <a:tailEnd/>
          </a:ln>
        </p:spPr>
      </p:pic>
      <p:sp>
        <p:nvSpPr>
          <p:cNvPr id="26628" name="Rectangle 3"/>
          <p:cNvSpPr>
            <a:spLocks noChangeArrowheads="1"/>
          </p:cNvSpPr>
          <p:nvPr/>
        </p:nvSpPr>
        <p:spPr bwMode="auto">
          <a:xfrm>
            <a:off x="-3175" y="590550"/>
            <a:ext cx="3175" cy="3175"/>
          </a:xfrm>
          <a:prstGeom prst="rect">
            <a:avLst/>
          </a:prstGeom>
          <a:solidFill>
            <a:srgbClr val="FFFFFF"/>
          </a:solidFill>
          <a:ln w="9525">
            <a:noFill/>
            <a:miter lim="800000"/>
            <a:headEnd/>
            <a:tailEnd/>
          </a:ln>
        </p:spPr>
        <p:txBody>
          <a:bodyPr/>
          <a:lstStyle/>
          <a:p>
            <a:endParaRPr lang="en-US"/>
          </a:p>
        </p:txBody>
      </p:sp>
      <p:sp>
        <p:nvSpPr>
          <p:cNvPr id="26629" name="Freeform 4"/>
          <p:cNvSpPr>
            <a:spLocks/>
          </p:cNvSpPr>
          <p:nvPr/>
        </p:nvSpPr>
        <p:spPr bwMode="auto">
          <a:xfrm>
            <a:off x="0" y="2981325"/>
            <a:ext cx="4318000" cy="3873500"/>
          </a:xfrm>
          <a:custGeom>
            <a:avLst/>
            <a:gdLst>
              <a:gd name="T0" fmla="*/ 2147483647 w 2720"/>
              <a:gd name="T1" fmla="*/ 2147483647 h 2440"/>
              <a:gd name="T2" fmla="*/ 2147483647 w 2720"/>
              <a:gd name="T3" fmla="*/ 2147483647 h 2440"/>
              <a:gd name="T4" fmla="*/ 0 w 2720"/>
              <a:gd name="T5" fmla="*/ 2147483647 h 2440"/>
              <a:gd name="T6" fmla="*/ 0 w 2720"/>
              <a:gd name="T7" fmla="*/ 0 h 2440"/>
              <a:gd name="T8" fmla="*/ 2147483647 w 2720"/>
              <a:gd name="T9" fmla="*/ 2147483647 h 2440"/>
              <a:gd name="T10" fmla="*/ 2147483647 w 2720"/>
              <a:gd name="T11" fmla="*/ 2147483647 h 2440"/>
              <a:gd name="T12" fmla="*/ 0 60000 65536"/>
              <a:gd name="T13" fmla="*/ 0 60000 65536"/>
              <a:gd name="T14" fmla="*/ 0 60000 65536"/>
              <a:gd name="T15" fmla="*/ 0 60000 65536"/>
              <a:gd name="T16" fmla="*/ 0 60000 65536"/>
              <a:gd name="T17" fmla="*/ 0 60000 65536"/>
              <a:gd name="T18" fmla="*/ 0 w 2720"/>
              <a:gd name="T19" fmla="*/ 0 h 2440"/>
              <a:gd name="T20" fmla="*/ 2720 w 2720"/>
              <a:gd name="T21" fmla="*/ 2440 h 2440"/>
            </a:gdLst>
            <a:ahLst/>
            <a:cxnLst>
              <a:cxn ang="T12">
                <a:pos x="T0" y="T1"/>
              </a:cxn>
              <a:cxn ang="T13">
                <a:pos x="T2" y="T3"/>
              </a:cxn>
              <a:cxn ang="T14">
                <a:pos x="T4" y="T5"/>
              </a:cxn>
              <a:cxn ang="T15">
                <a:pos x="T6" y="T7"/>
              </a:cxn>
              <a:cxn ang="T16">
                <a:pos x="T8" y="T9"/>
              </a:cxn>
              <a:cxn ang="T17">
                <a:pos x="T10" y="T11"/>
              </a:cxn>
            </a:cxnLst>
            <a:rect l="T18" t="T19" r="T20" b="T21"/>
            <a:pathLst>
              <a:path w="2720" h="2440">
                <a:moveTo>
                  <a:pt x="2632" y="112"/>
                </a:moveTo>
                <a:lnTo>
                  <a:pt x="2104" y="2440"/>
                </a:lnTo>
                <a:lnTo>
                  <a:pt x="0" y="2440"/>
                </a:lnTo>
                <a:lnTo>
                  <a:pt x="0" y="0"/>
                </a:lnTo>
                <a:lnTo>
                  <a:pt x="2720" y="8"/>
                </a:lnTo>
                <a:lnTo>
                  <a:pt x="2632" y="112"/>
                </a:lnTo>
                <a:close/>
              </a:path>
            </a:pathLst>
          </a:custGeom>
          <a:solidFill>
            <a:schemeClr val="folHlink"/>
          </a:solidFill>
          <a:ln w="9525">
            <a:noFill/>
            <a:round/>
            <a:headEnd/>
            <a:tailEnd/>
          </a:ln>
        </p:spPr>
        <p:txBody>
          <a:bodyPr wrap="none" anchor="ctr"/>
          <a:lstStyle/>
          <a:p>
            <a:endParaRPr lang="en-US"/>
          </a:p>
        </p:txBody>
      </p:sp>
      <p:pic>
        <p:nvPicPr>
          <p:cNvPr id="26630" name="Picture 5"/>
          <p:cNvPicPr>
            <a:picLocks noChangeAspect="1" noChangeArrowheads="1"/>
          </p:cNvPicPr>
          <p:nvPr/>
        </p:nvPicPr>
        <p:blipFill>
          <a:blip r:embed="rId4"/>
          <a:srcRect/>
          <a:stretch>
            <a:fillRect/>
          </a:stretch>
        </p:blipFill>
        <p:spPr bwMode="auto">
          <a:xfrm rot="10800000" flipH="1">
            <a:off x="-12700" y="584200"/>
            <a:ext cx="3433763" cy="5788025"/>
          </a:xfrm>
          <a:prstGeom prst="rect">
            <a:avLst/>
          </a:prstGeom>
          <a:noFill/>
          <a:ln w="0">
            <a:noFill/>
            <a:miter lim="800000"/>
            <a:headEnd/>
            <a:tailEnd/>
          </a:ln>
        </p:spPr>
      </p:pic>
      <p:sp>
        <p:nvSpPr>
          <p:cNvPr id="26631" name="Rectangle 6"/>
          <p:cNvSpPr>
            <a:spLocks noChangeArrowheads="1"/>
          </p:cNvSpPr>
          <p:nvPr/>
        </p:nvSpPr>
        <p:spPr bwMode="auto">
          <a:xfrm>
            <a:off x="0" y="-244475"/>
            <a:ext cx="9144000" cy="3467100"/>
          </a:xfrm>
          <a:prstGeom prst="rect">
            <a:avLst/>
          </a:prstGeom>
          <a:solidFill>
            <a:srgbClr val="FFFFEF"/>
          </a:solidFill>
          <a:ln w="9525">
            <a:noFill/>
            <a:miter lim="800000"/>
            <a:headEnd/>
            <a:tailEnd/>
          </a:ln>
        </p:spPr>
        <p:txBody>
          <a:bodyPr wrap="none" anchor="ctr"/>
          <a:lstStyle/>
          <a:p>
            <a:endParaRPr lang="en-US"/>
          </a:p>
        </p:txBody>
      </p:sp>
      <p:sp>
        <p:nvSpPr>
          <p:cNvPr id="26632" name="Rectangle 7"/>
          <p:cNvSpPr>
            <a:spLocks noChangeArrowheads="1"/>
          </p:cNvSpPr>
          <p:nvPr/>
        </p:nvSpPr>
        <p:spPr bwMode="auto">
          <a:xfrm>
            <a:off x="0" y="-228600"/>
            <a:ext cx="9144000" cy="3413125"/>
          </a:xfrm>
          <a:prstGeom prst="rect">
            <a:avLst/>
          </a:prstGeom>
          <a:solidFill>
            <a:srgbClr val="762617"/>
          </a:solidFill>
          <a:ln w="9525">
            <a:noFill/>
            <a:miter lim="800000"/>
            <a:headEnd/>
            <a:tailEnd/>
          </a:ln>
        </p:spPr>
        <p:txBody>
          <a:bodyPr wrap="none" anchor="ctr"/>
          <a:lstStyle/>
          <a:p>
            <a:pPr algn="l"/>
            <a:r>
              <a:rPr lang="en-US" sz="4000" b="1" i="0" dirty="0" smtClean="0">
                <a:solidFill>
                  <a:schemeClr val="accent2"/>
                </a:solidFill>
                <a:latin typeface="Arial" pitchFamily="34" charset="0"/>
                <a:cs typeface="Arial" pitchFamily="34" charset="0"/>
              </a:rPr>
              <a:t>     </a:t>
            </a:r>
            <a:r>
              <a:rPr lang="en-US" sz="4000" b="1" dirty="0" smtClean="0">
                <a:solidFill>
                  <a:schemeClr val="accent2"/>
                </a:solidFill>
                <a:latin typeface="Arial" pitchFamily="34" charset="0"/>
                <a:cs typeface="Arial" pitchFamily="34" charset="0"/>
              </a:rPr>
              <a:t>What We Know</a:t>
            </a:r>
            <a:endParaRPr lang="en-US" sz="4000" b="1" dirty="0">
              <a:solidFill>
                <a:schemeClr val="accent2"/>
              </a:solidFill>
              <a:latin typeface="Arial" pitchFamily="34" charset="0"/>
              <a:cs typeface="Arial" pitchFamily="34" charset="0"/>
            </a:endParaRPr>
          </a:p>
        </p:txBody>
      </p:sp>
      <p:sp>
        <p:nvSpPr>
          <p:cNvPr id="26633" name="Rectangle 8"/>
          <p:cNvSpPr>
            <a:spLocks noChangeArrowheads="1"/>
          </p:cNvSpPr>
          <p:nvPr/>
        </p:nvSpPr>
        <p:spPr bwMode="auto">
          <a:xfrm>
            <a:off x="0" y="6372225"/>
            <a:ext cx="9144000" cy="485775"/>
          </a:xfrm>
          <a:prstGeom prst="rect">
            <a:avLst/>
          </a:prstGeom>
          <a:solidFill>
            <a:srgbClr val="FFFFEF"/>
          </a:solidFill>
          <a:ln w="9525">
            <a:noFill/>
            <a:miter lim="800000"/>
            <a:headEnd/>
            <a:tailEnd/>
          </a:ln>
        </p:spPr>
        <p:txBody>
          <a:bodyPr wrap="none" anchor="ctr"/>
          <a:lstStyle/>
          <a:p>
            <a:endParaRPr lang="en-US"/>
          </a:p>
        </p:txBody>
      </p:sp>
      <p:sp>
        <p:nvSpPr>
          <p:cNvPr id="26634" name="Rectangle 10"/>
          <p:cNvSpPr>
            <a:spLocks noChangeArrowheads="1"/>
          </p:cNvSpPr>
          <p:nvPr/>
        </p:nvSpPr>
        <p:spPr bwMode="auto">
          <a:xfrm>
            <a:off x="0" y="6410325"/>
            <a:ext cx="9144000" cy="447675"/>
          </a:xfrm>
          <a:prstGeom prst="rect">
            <a:avLst/>
          </a:prstGeom>
          <a:solidFill>
            <a:srgbClr val="762617"/>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lstStyle/>
          <a:p>
            <a:pPr marL="0" indent="0">
              <a:defRPr/>
            </a:pPr>
            <a:r>
              <a:rPr lang="en-US" sz="2800" dirty="0" smtClean="0">
                <a:latin typeface="Arial" pitchFamily="34" charset="0"/>
                <a:cs typeface="Arial" pitchFamily="34" charset="0"/>
              </a:rPr>
              <a:t>In focus groups with students, what do they typically report as the most important factor in keeping them in school and persisting toward their goals?</a:t>
            </a:r>
          </a:p>
          <a:p>
            <a:pPr marL="0" indent="0">
              <a:defRPr/>
            </a:pPr>
            <a:endParaRPr lang="en-US" sz="2400" dirty="0" smtClean="0">
              <a:latin typeface="Arial" pitchFamily="34" charset="0"/>
              <a:cs typeface="Arial" pitchFamily="34" charset="0"/>
            </a:endParaRPr>
          </a:p>
          <a:p>
            <a:pPr marL="0" indent="0" algn="ctr">
              <a:defRPr/>
            </a:pPr>
            <a:r>
              <a:rPr lang="en-US" sz="3200" dirty="0" smtClean="0">
                <a:solidFill>
                  <a:schemeClr val="tx1"/>
                </a:solidFill>
                <a:latin typeface="Arial" pitchFamily="34" charset="0"/>
                <a:cs typeface="Arial" pitchFamily="34" charset="0"/>
              </a:rPr>
              <a:t>#1 </a:t>
            </a:r>
            <a:r>
              <a:rPr lang="en-US" sz="3200" i="1" dirty="0" smtClean="0">
                <a:solidFill>
                  <a:schemeClr val="tx1"/>
                </a:solidFill>
                <a:latin typeface="Arial" pitchFamily="34" charset="0"/>
                <a:cs typeface="Arial" pitchFamily="34" charset="0"/>
              </a:rPr>
              <a:t>Relationships matter</a:t>
            </a:r>
          </a:p>
          <a:p>
            <a:pPr marL="0" indent="0" algn="ctr">
              <a:defRPr/>
            </a:pPr>
            <a:endParaRPr lang="en-US" sz="3200" i="1" dirty="0" smtClean="0">
              <a:solidFill>
                <a:schemeClr val="tx1"/>
              </a:solidFill>
              <a:latin typeface="Arial" pitchFamily="34" charset="0"/>
              <a:cs typeface="Arial" pitchFamily="34" charset="0"/>
            </a:endParaRP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7"/>
          <p:cNvGraphicFramePr>
            <a:graphicFrameLocks/>
          </p:cNvGraphicFramePr>
          <p:nvPr/>
        </p:nvGraphicFramePr>
        <p:xfrm>
          <a:off x="987425" y="2211388"/>
          <a:ext cx="7361238" cy="3257550"/>
        </p:xfrm>
        <a:graphic>
          <a:graphicData uri="http://schemas.openxmlformats.org/presentationml/2006/ole">
            <p:oleObj spid="_x0000_s1026" name="Worksheet" r:id="rId4" imgW="7676960" imgH="3257407" progId="Excel.Sheet.8">
              <p:embed/>
            </p:oleObj>
          </a:graphicData>
        </a:graphic>
      </p:graphicFrame>
      <p:sp>
        <p:nvSpPr>
          <p:cNvPr id="1028" name="Rectangle 3"/>
          <p:cNvSpPr>
            <a:spLocks noGrp="1" noChangeArrowheads="1"/>
          </p:cNvSpPr>
          <p:nvPr>
            <p:ph idx="1"/>
          </p:nvPr>
        </p:nvSpPr>
        <p:spPr>
          <a:xfrm>
            <a:off x="255181" y="988829"/>
            <a:ext cx="8647519" cy="680483"/>
          </a:xfrm>
        </p:spPr>
        <p:txBody>
          <a:bodyPr/>
          <a:lstStyle/>
          <a:p>
            <a:pPr marL="0" indent="0">
              <a:spcBef>
                <a:spcPts val="1500"/>
              </a:spcBef>
              <a:spcAft>
                <a:spcPct val="0"/>
              </a:spcAft>
            </a:pPr>
            <a:r>
              <a:rPr lang="en-US" sz="2400" dirty="0" smtClean="0">
                <a:latin typeface="Arial" charset="0"/>
                <a:ea typeface="ＭＳ Ｐゴシック" pitchFamily="-109" charset="-128"/>
                <a:cs typeface="Arial" charset="0"/>
              </a:rPr>
              <a:t>Entering Students’ First Impressions of Their Colleges</a:t>
            </a:r>
          </a:p>
        </p:txBody>
      </p:sp>
      <p:sp>
        <p:nvSpPr>
          <p:cNvPr id="1029" name="Footer Placeholder 3"/>
          <p:cNvSpPr>
            <a:spLocks noGrp="1"/>
          </p:cNvSpPr>
          <p:nvPr>
            <p:ph type="ftr" sz="quarter" idx="10"/>
          </p:nvPr>
        </p:nvSpPr>
        <p:spPr>
          <a:noFill/>
        </p:spPr>
        <p:txBody>
          <a:bodyPr/>
          <a:lstStyle/>
          <a:p>
            <a:pPr algn="r"/>
            <a:r>
              <a:rPr lang="en-US" dirty="0" smtClean="0">
                <a:latin typeface="Arial Narrow" pitchFamily="34" charset="0"/>
              </a:rPr>
              <a:t>V</a:t>
            </a:r>
          </a:p>
        </p:txBody>
      </p:sp>
      <p:sp>
        <p:nvSpPr>
          <p:cNvPr id="1030" name="Text Box 6"/>
          <p:cNvSpPr txBox="1">
            <a:spLocks noChangeArrowheads="1"/>
          </p:cNvSpPr>
          <p:nvPr/>
        </p:nvSpPr>
        <p:spPr bwMode="auto">
          <a:xfrm>
            <a:off x="1092200" y="1626782"/>
            <a:ext cx="6861175" cy="307777"/>
          </a:xfrm>
          <a:prstGeom prst="rect">
            <a:avLst/>
          </a:prstGeom>
          <a:noFill/>
          <a:ln w="9525">
            <a:noFill/>
            <a:miter lim="800000"/>
            <a:headEnd/>
            <a:tailEnd/>
          </a:ln>
        </p:spPr>
        <p:txBody>
          <a:bodyPr wrap="square" lIns="0" tIns="0" rIns="0" bIns="0">
            <a:spAutoFit/>
          </a:bodyPr>
          <a:lstStyle/>
          <a:p>
            <a:pPr>
              <a:spcBef>
                <a:spcPct val="50000"/>
              </a:spcBef>
            </a:pPr>
            <a:r>
              <a:rPr lang="en-US" sz="2000" b="1" i="0" dirty="0">
                <a:solidFill>
                  <a:srgbClr val="102966"/>
                </a:solidFill>
                <a:latin typeface="Arial Narrow" pitchFamily="34" charset="0"/>
              </a:rPr>
              <a:t>The very first time I came to this college, I felt welcome.</a:t>
            </a:r>
          </a:p>
        </p:txBody>
      </p:sp>
      <p:sp>
        <p:nvSpPr>
          <p:cNvPr id="6" name="Text Box 5"/>
          <p:cNvSpPr txBox="1">
            <a:spLocks noChangeArrowheads="1"/>
          </p:cNvSpPr>
          <p:nvPr/>
        </p:nvSpPr>
        <p:spPr bwMode="auto">
          <a:xfrm>
            <a:off x="638175" y="5826125"/>
            <a:ext cx="2403475" cy="461665"/>
          </a:xfrm>
          <a:prstGeom prst="rect">
            <a:avLst/>
          </a:prstGeom>
          <a:noFill/>
          <a:ln w="9525">
            <a:noFill/>
            <a:miter lim="800000"/>
            <a:headEnd/>
            <a:tailEnd/>
          </a:ln>
        </p:spPr>
        <p:txBody>
          <a:bodyPr>
            <a:spAutoFit/>
          </a:bodyPr>
          <a:lstStyle/>
          <a:p>
            <a:r>
              <a:rPr lang="en-US" sz="1200" i="0" dirty="0">
                <a:solidFill>
                  <a:srgbClr val="102966"/>
                </a:solidFill>
                <a:latin typeface="Arial Narrow" pitchFamily="34" charset="0"/>
              </a:rPr>
              <a:t>Source: </a:t>
            </a:r>
            <a:r>
              <a:rPr lang="en-US" sz="1200" i="0" dirty="0" smtClean="0">
                <a:solidFill>
                  <a:srgbClr val="102966"/>
                </a:solidFill>
                <a:latin typeface="Arial Narrow" pitchFamily="34" charset="0"/>
              </a:rPr>
              <a:t>2009 </a:t>
            </a:r>
            <a:r>
              <a:rPr lang="en-US" sz="1200" dirty="0">
                <a:solidFill>
                  <a:srgbClr val="102966"/>
                </a:solidFill>
                <a:latin typeface="Arial Narrow" pitchFamily="34" charset="0"/>
              </a:rPr>
              <a:t>SENSE</a:t>
            </a:r>
            <a:r>
              <a:rPr lang="en-US" sz="1200" i="0" dirty="0">
                <a:solidFill>
                  <a:srgbClr val="102966"/>
                </a:solidFill>
                <a:latin typeface="Arial Narrow" pitchFamily="34" charset="0"/>
              </a:rPr>
              <a:t> </a:t>
            </a:r>
            <a:r>
              <a:rPr lang="en-US" sz="1200" i="0" dirty="0" smtClean="0">
                <a:solidFill>
                  <a:srgbClr val="102966"/>
                </a:solidFill>
                <a:latin typeface="Arial Narrow" pitchFamily="34" charset="0"/>
              </a:rPr>
              <a:t>Oregon Consortium data</a:t>
            </a:r>
            <a:endParaRPr lang="en-US" sz="1200" i="0" dirty="0">
              <a:solidFill>
                <a:srgbClr val="102966"/>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pic>
        <p:nvPicPr>
          <p:cNvPr id="7" name="Good Beginning and Come back KAF.mpg">
            <a:hlinkClick r:id="" action="ppaction://media"/>
          </p:cNvPr>
          <p:cNvPicPr>
            <a:picLocks noGrp="1" noRot="1" noChangeAspect="1"/>
          </p:cNvPicPr>
          <p:nvPr>
            <p:ph idx="1"/>
            <a:videoFile r:link="rId1"/>
          </p:nvPr>
        </p:nvPicPr>
        <p:blipFill>
          <a:blip r:embed="rId3"/>
          <a:stretch>
            <a:fillRect/>
          </a:stretch>
        </p:blipFill>
        <p:spPr>
          <a:xfrm>
            <a:off x="713094" y="965572"/>
            <a:ext cx="7611116" cy="50740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0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itchFamily="34" charset="0"/>
                <a:cs typeface="Arial" pitchFamily="34" charset="0"/>
              </a:rPr>
              <a:t>Colleges Meeting the Challenge</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lstStyle/>
          <a:p>
            <a:pPr>
              <a:buFont typeface="Arial" pitchFamily="34" charset="0"/>
              <a:buChar char="•"/>
            </a:pPr>
            <a:r>
              <a:rPr lang="en-US" sz="2400" dirty="0" smtClean="0">
                <a:latin typeface="Arial" pitchFamily="34" charset="0"/>
                <a:cs typeface="Arial" pitchFamily="34" charset="0"/>
              </a:rPr>
              <a:t>Johnson County Community </a:t>
            </a:r>
            <a:r>
              <a:rPr lang="en-US" sz="2400" dirty="0" smtClean="0">
                <a:latin typeface="Arial" pitchFamily="34" charset="0"/>
                <a:cs typeface="Arial" pitchFamily="34" charset="0"/>
              </a:rPr>
              <a:t>College (KS)</a:t>
            </a: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Kilgore </a:t>
            </a:r>
            <a:r>
              <a:rPr lang="en-US" sz="2400" dirty="0" smtClean="0">
                <a:latin typeface="Arial" pitchFamily="34" charset="0"/>
                <a:cs typeface="Arial" pitchFamily="34" charset="0"/>
              </a:rPr>
              <a:t>College (TX)</a:t>
            </a:r>
            <a:endParaRPr lang="en-US" sz="2400"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7" y="861237"/>
            <a:ext cx="8123275" cy="1265276"/>
          </a:xfrm>
        </p:spPr>
        <p:txBody>
          <a:bodyPr/>
          <a:lstStyle/>
          <a:p>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sz="2000" dirty="0" smtClean="0">
                <a:solidFill>
                  <a:srgbClr val="762617"/>
                </a:solidFill>
                <a:latin typeface="Arial" pitchFamily="34" charset="0"/>
                <a:cs typeface="Arial" pitchFamily="34" charset="0"/>
              </a:rPr>
              <a:t/>
            </a:r>
            <a:br>
              <a:rPr lang="en-US" sz="2000" dirty="0" smtClean="0">
                <a:solidFill>
                  <a:srgbClr val="762617"/>
                </a:solidFill>
                <a:latin typeface="Arial" pitchFamily="34" charset="0"/>
                <a:cs typeface="Arial" pitchFamily="34" charset="0"/>
              </a:rPr>
            </a:br>
            <a:r>
              <a:rPr lang="en-US" dirty="0" smtClean="0"/>
              <a:t/>
            </a:r>
            <a:br>
              <a:rPr lang="en-US" dirty="0" smtClean="0"/>
            </a:br>
            <a:endParaRPr lang="en-US" dirty="0"/>
          </a:p>
        </p:txBody>
      </p:sp>
      <p:sp>
        <p:nvSpPr>
          <p:cNvPr id="3" name="Content Placeholder 2"/>
          <p:cNvSpPr>
            <a:spLocks noGrp="1"/>
          </p:cNvSpPr>
          <p:nvPr>
            <p:ph idx="1"/>
          </p:nvPr>
        </p:nvSpPr>
        <p:spPr>
          <a:xfrm>
            <a:off x="488950" y="2583711"/>
            <a:ext cx="7613650" cy="3583173"/>
          </a:xfrm>
        </p:spPr>
        <p:txBody>
          <a:bodyPr anchor="ctr"/>
          <a:lstStyle/>
          <a:p>
            <a:pPr lvl="1"/>
            <a:r>
              <a:rPr lang="en-US" sz="2000" i="1" dirty="0" smtClean="0">
                <a:solidFill>
                  <a:schemeClr val="accent1"/>
                </a:solidFill>
                <a:latin typeface="Arial" pitchFamily="34" charset="0"/>
                <a:cs typeface="Arial" pitchFamily="34" charset="0"/>
              </a:rPr>
              <a:t>“I still love the college experience, don't get me wrong, but it's just really so much harder than what I thought it was going to be, that's all.”</a:t>
            </a:r>
          </a:p>
          <a:p>
            <a:pPr lvl="1"/>
            <a:r>
              <a:rPr lang="en-US" sz="2000" i="1" dirty="0" smtClean="0">
                <a:solidFill>
                  <a:schemeClr val="accent1"/>
                </a:solidFill>
                <a:latin typeface="Arial" pitchFamily="34" charset="0"/>
                <a:cs typeface="Arial" pitchFamily="34" charset="0"/>
              </a:rPr>
              <a:t>-Female student</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Rectangle 4"/>
          <p:cNvSpPr/>
          <p:nvPr/>
        </p:nvSpPr>
        <p:spPr>
          <a:xfrm>
            <a:off x="723013" y="925034"/>
            <a:ext cx="7719237" cy="1077218"/>
          </a:xfrm>
          <a:prstGeom prst="rect">
            <a:avLst/>
          </a:prstGeom>
        </p:spPr>
        <p:txBody>
          <a:bodyPr wrap="square">
            <a:spAutoFit/>
          </a:bodyPr>
          <a:lstStyle/>
          <a:p>
            <a:r>
              <a:rPr lang="en-US" sz="3200" b="1" i="0" dirty="0" smtClean="0">
                <a:latin typeface="Arial" pitchFamily="34" charset="0"/>
                <a:cs typeface="Arial" pitchFamily="34" charset="0"/>
              </a:rPr>
              <a:t>#</a:t>
            </a:r>
            <a:r>
              <a:rPr lang="en-US" sz="3200" b="1" i="0" dirty="0" smtClean="0">
                <a:solidFill>
                  <a:schemeClr val="accent4">
                    <a:lumMod val="90000"/>
                    <a:lumOff val="10000"/>
                  </a:schemeClr>
                </a:solidFill>
                <a:latin typeface="Arial" pitchFamily="34" charset="0"/>
                <a:cs typeface="Arial" pitchFamily="34" charset="0"/>
              </a:rPr>
              <a:t>2 </a:t>
            </a:r>
            <a:r>
              <a:rPr lang="en-US" sz="3200" b="1" dirty="0" smtClean="0">
                <a:solidFill>
                  <a:schemeClr val="accent4">
                    <a:lumMod val="90000"/>
                    <a:lumOff val="10000"/>
                  </a:schemeClr>
                </a:solidFill>
                <a:latin typeface="Arial" pitchFamily="34" charset="0"/>
                <a:cs typeface="Arial" pitchFamily="34" charset="0"/>
              </a:rPr>
              <a:t>There is a disconnect between students’ aspirations and actions</a:t>
            </a:r>
            <a:endParaRPr lang="en-US"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95300" y="800100"/>
            <a:ext cx="7632700" cy="837314"/>
          </a:xfrm>
        </p:spPr>
        <p:txBody>
          <a:bodyPr/>
          <a:lstStyle/>
          <a:p>
            <a:endParaRPr lang="en-US" dirty="0" smtClean="0">
              <a:ea typeface="ＭＳ Ｐゴシック" pitchFamily="-109" charset="-128"/>
            </a:endParaRPr>
          </a:p>
        </p:txBody>
      </p:sp>
      <p:sp>
        <p:nvSpPr>
          <p:cNvPr id="17411" name="Content Placeholder 2"/>
          <p:cNvSpPr>
            <a:spLocks noGrp="1"/>
          </p:cNvSpPr>
          <p:nvPr>
            <p:ph idx="1"/>
          </p:nvPr>
        </p:nvSpPr>
        <p:spPr>
          <a:xfrm>
            <a:off x="488950" y="1905000"/>
            <a:ext cx="8223250" cy="4519613"/>
          </a:xfrm>
        </p:spPr>
        <p:txBody>
          <a:bodyPr/>
          <a:lstStyle/>
          <a:p>
            <a:pPr marL="0" indent="0">
              <a:spcBef>
                <a:spcPct val="0"/>
              </a:spcBef>
              <a:spcAft>
                <a:spcPct val="0"/>
              </a:spcAft>
            </a:pPr>
            <a:r>
              <a:rPr lang="en-US" sz="2400" dirty="0" smtClean="0">
                <a:latin typeface="Arial" pitchFamily="34" charset="0"/>
                <a:ea typeface="ＭＳ Ｐゴシック" pitchFamily="-109" charset="-128"/>
                <a:cs typeface="Arial" pitchFamily="34" charset="0"/>
              </a:rPr>
              <a:t>Percent of entering students who strongly agree or agree that they have the motivation to do what it takes to  succeed in college:</a:t>
            </a:r>
          </a:p>
          <a:p>
            <a:pPr marL="0" indent="0">
              <a:spcBef>
                <a:spcPct val="0"/>
              </a:spcBef>
              <a:spcAft>
                <a:spcPct val="0"/>
              </a:spcAft>
            </a:pPr>
            <a:r>
              <a:rPr lang="en-US" sz="2400" dirty="0" smtClean="0">
                <a:solidFill>
                  <a:schemeClr val="tx1"/>
                </a:solidFill>
                <a:latin typeface="Arial" pitchFamily="34" charset="0"/>
                <a:ea typeface="ＭＳ Ｐゴシック" pitchFamily="-109" charset="-128"/>
                <a:cs typeface="Arial" pitchFamily="34" charset="0"/>
              </a:rPr>
              <a:t>90%</a:t>
            </a:r>
          </a:p>
          <a:p>
            <a:pPr marL="0" indent="0">
              <a:spcBef>
                <a:spcPct val="0"/>
              </a:spcBef>
              <a:spcAft>
                <a:spcPct val="0"/>
              </a:spcAft>
            </a:pPr>
            <a:endParaRPr lang="en-US" sz="2400" dirty="0" smtClean="0">
              <a:solidFill>
                <a:schemeClr val="tx1"/>
              </a:solidFill>
              <a:latin typeface="Arial" pitchFamily="34" charset="0"/>
              <a:ea typeface="ＭＳ Ｐゴシック" pitchFamily="-109" charset="-128"/>
              <a:cs typeface="Arial" pitchFamily="34" charset="0"/>
            </a:endParaRPr>
          </a:p>
          <a:p>
            <a:pPr marL="0" indent="0">
              <a:spcBef>
                <a:spcPct val="0"/>
              </a:spcBef>
              <a:spcAft>
                <a:spcPct val="0"/>
              </a:spcAft>
            </a:pPr>
            <a:r>
              <a:rPr lang="en-US" sz="2400" dirty="0" smtClean="0">
                <a:solidFill>
                  <a:schemeClr val="accent1"/>
                </a:solidFill>
                <a:latin typeface="Arial" pitchFamily="34" charset="0"/>
                <a:ea typeface="ＭＳ Ｐゴシック" pitchFamily="-109" charset="-128"/>
                <a:cs typeface="Arial" pitchFamily="34" charset="0"/>
              </a:rPr>
              <a:t>Percent of entering students who strongly agree that they are academically prepared to succeed in college:</a:t>
            </a:r>
          </a:p>
          <a:p>
            <a:pPr marL="0" indent="0">
              <a:spcBef>
                <a:spcPct val="0"/>
              </a:spcBef>
              <a:spcAft>
                <a:spcPct val="0"/>
              </a:spcAft>
            </a:pPr>
            <a:r>
              <a:rPr lang="en-US" sz="2400" dirty="0" smtClean="0">
                <a:solidFill>
                  <a:schemeClr val="tx1"/>
                </a:solidFill>
                <a:latin typeface="Arial" pitchFamily="34" charset="0"/>
                <a:ea typeface="ＭＳ Ｐゴシック" pitchFamily="-109" charset="-128"/>
                <a:cs typeface="Arial" pitchFamily="34" charset="0"/>
              </a:rPr>
              <a:t>84%</a:t>
            </a:r>
          </a:p>
          <a:p>
            <a:pPr marL="0" indent="0">
              <a:spcBef>
                <a:spcPct val="0"/>
              </a:spcBef>
              <a:spcAft>
                <a:spcPct val="0"/>
              </a:spcAft>
            </a:pPr>
            <a:endParaRPr lang="en-US" sz="4000" dirty="0" smtClean="0">
              <a:ea typeface="ＭＳ Ｐゴシック" pitchFamily="-109" charset="-128"/>
            </a:endParaRPr>
          </a:p>
          <a:p>
            <a:pPr marL="0" indent="0">
              <a:spcBef>
                <a:spcPct val="0"/>
              </a:spcBef>
              <a:spcAft>
                <a:spcPct val="0"/>
              </a:spcAft>
            </a:pPr>
            <a:endParaRPr lang="en-US" sz="2800" dirty="0" smtClean="0">
              <a:solidFill>
                <a:schemeClr val="tx1"/>
              </a:solidFill>
              <a:ea typeface="ＭＳ Ｐゴシック" pitchFamily="-109" charset="-128"/>
            </a:endParaRPr>
          </a:p>
          <a:p>
            <a:pPr marL="0" indent="0">
              <a:spcBef>
                <a:spcPct val="0"/>
              </a:spcBef>
              <a:spcAft>
                <a:spcPct val="0"/>
              </a:spcAft>
            </a:pPr>
            <a:endParaRPr lang="en-US" sz="2800" dirty="0" smtClean="0">
              <a:solidFill>
                <a:schemeClr val="tx1"/>
              </a:solidFill>
              <a:ea typeface="ＭＳ Ｐゴシック" pitchFamily="-109" charset="-128"/>
            </a:endParaRPr>
          </a:p>
          <a:p>
            <a:pPr marL="0" indent="0">
              <a:spcBef>
                <a:spcPct val="0"/>
              </a:spcBef>
              <a:spcAft>
                <a:spcPct val="0"/>
              </a:spcAft>
            </a:pPr>
            <a:endParaRPr lang="en-US" sz="2800" dirty="0" smtClean="0">
              <a:solidFill>
                <a:schemeClr val="tx1"/>
              </a:solidFill>
              <a:ea typeface="ＭＳ Ｐゴシック" pitchFamily="-109" charset="-128"/>
            </a:endParaRPr>
          </a:p>
          <a:p>
            <a:pPr marL="0" indent="0">
              <a:spcBef>
                <a:spcPct val="0"/>
              </a:spcBef>
              <a:spcAft>
                <a:spcPct val="0"/>
              </a:spcAft>
            </a:pPr>
            <a:endParaRPr lang="en-US" sz="2800" dirty="0" smtClean="0">
              <a:solidFill>
                <a:schemeClr val="tx1"/>
              </a:solidFill>
              <a:ea typeface="ＭＳ Ｐゴシック" pitchFamily="-109" charset="-128"/>
            </a:endParaRPr>
          </a:p>
        </p:txBody>
      </p:sp>
      <p:sp>
        <p:nvSpPr>
          <p:cNvPr id="19460" name="Footer Placeholder 3"/>
          <p:cNvSpPr>
            <a:spLocks noGrp="1"/>
          </p:cNvSpPr>
          <p:nvPr>
            <p:ph type="ftr" sz="quarter" idx="10"/>
          </p:nvPr>
        </p:nvSpPr>
        <p:spPr>
          <a:noFill/>
        </p:spPr>
        <p:txBody>
          <a:bodyPr/>
          <a:lstStyle/>
          <a:p>
            <a:endParaRPr lang="en-US" dirty="0" smtClean="0">
              <a:latin typeface="Arial Narrow" pitchFamily="34" charset="0"/>
            </a:endParaRPr>
          </a:p>
        </p:txBody>
      </p:sp>
      <p:sp>
        <p:nvSpPr>
          <p:cNvPr id="6" name="Text Box 5"/>
          <p:cNvSpPr txBox="1">
            <a:spLocks noChangeArrowheads="1"/>
          </p:cNvSpPr>
          <p:nvPr/>
        </p:nvSpPr>
        <p:spPr bwMode="auto">
          <a:xfrm>
            <a:off x="638175" y="5826125"/>
            <a:ext cx="2403475" cy="461665"/>
          </a:xfrm>
          <a:prstGeom prst="rect">
            <a:avLst/>
          </a:prstGeom>
          <a:noFill/>
          <a:ln w="9525">
            <a:noFill/>
            <a:miter lim="800000"/>
            <a:headEnd/>
            <a:tailEnd/>
          </a:ln>
        </p:spPr>
        <p:txBody>
          <a:bodyPr>
            <a:spAutoFit/>
          </a:bodyPr>
          <a:lstStyle/>
          <a:p>
            <a:r>
              <a:rPr lang="en-US" sz="1200" i="0" dirty="0">
                <a:solidFill>
                  <a:srgbClr val="102966"/>
                </a:solidFill>
                <a:latin typeface="Arial Narrow" pitchFamily="34" charset="0"/>
              </a:rPr>
              <a:t>Source: </a:t>
            </a:r>
            <a:r>
              <a:rPr lang="en-US" sz="1200" i="0" dirty="0" smtClean="0">
                <a:solidFill>
                  <a:srgbClr val="102966"/>
                </a:solidFill>
                <a:latin typeface="Arial Narrow" pitchFamily="34" charset="0"/>
              </a:rPr>
              <a:t>2009 </a:t>
            </a:r>
            <a:r>
              <a:rPr lang="en-US" sz="1200" dirty="0">
                <a:solidFill>
                  <a:srgbClr val="102966"/>
                </a:solidFill>
                <a:latin typeface="Arial Narrow" pitchFamily="34" charset="0"/>
              </a:rPr>
              <a:t>SENSE</a:t>
            </a:r>
            <a:r>
              <a:rPr lang="en-US" sz="1200" i="0" dirty="0">
                <a:solidFill>
                  <a:srgbClr val="102966"/>
                </a:solidFill>
                <a:latin typeface="Arial Narrow" pitchFamily="34" charset="0"/>
              </a:rPr>
              <a:t> </a:t>
            </a:r>
            <a:r>
              <a:rPr lang="en-US" sz="1200" i="0" dirty="0" smtClean="0">
                <a:solidFill>
                  <a:srgbClr val="102966"/>
                </a:solidFill>
                <a:latin typeface="Arial Narrow" pitchFamily="34" charset="0"/>
              </a:rPr>
              <a:t>Oregon Consortium data</a:t>
            </a:r>
            <a:endParaRPr lang="en-US" sz="1200" i="0" dirty="0">
              <a:solidFill>
                <a:srgbClr val="102966"/>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1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3" name="Content Placeholder 2"/>
          <p:cNvSpPr>
            <a:spLocks noGrp="1"/>
          </p:cNvSpPr>
          <p:nvPr>
            <p:ph idx="4294967295"/>
          </p:nvPr>
        </p:nvSpPr>
        <p:spPr>
          <a:xfrm>
            <a:off x="808074" y="935665"/>
            <a:ext cx="6805576" cy="5477835"/>
          </a:xfrm>
          <a:noFill/>
          <a:ln>
            <a:noFill/>
          </a:ln>
        </p:spPr>
        <p:txBody>
          <a:bodyPr/>
          <a:lstStyle/>
          <a:p>
            <a:pPr>
              <a:spcBef>
                <a:spcPts val="0"/>
              </a:spcBef>
              <a:spcAft>
                <a:spcPts val="0"/>
              </a:spcAft>
              <a:defRPr/>
            </a:pPr>
            <a:r>
              <a:rPr lang="en-US" sz="2400" dirty="0" smtClean="0">
                <a:solidFill>
                  <a:schemeClr val="accent1"/>
                </a:solidFill>
              </a:rPr>
              <a:t>Courtney Adkins</a:t>
            </a:r>
          </a:p>
          <a:p>
            <a:pPr>
              <a:spcBef>
                <a:spcPts val="0"/>
              </a:spcBef>
              <a:spcAft>
                <a:spcPts val="0"/>
              </a:spcAft>
              <a:defRPr/>
            </a:pPr>
            <a:r>
              <a:rPr lang="en-US" dirty="0" smtClean="0">
                <a:solidFill>
                  <a:srgbClr val="102966"/>
                </a:solidFill>
              </a:rPr>
              <a:t>Survey Operations Coordinator</a:t>
            </a:r>
          </a:p>
          <a:p>
            <a:pPr>
              <a:spcBef>
                <a:spcPts val="0"/>
              </a:spcBef>
              <a:spcAft>
                <a:spcPts val="0"/>
              </a:spcAft>
              <a:defRPr/>
            </a:pPr>
            <a:r>
              <a:rPr lang="en-US" dirty="0" smtClean="0">
                <a:solidFill>
                  <a:schemeClr val="accent4">
                    <a:lumMod val="50000"/>
                    <a:lumOff val="50000"/>
                  </a:schemeClr>
                </a:solidFill>
              </a:rPr>
              <a:t>adkins@ccsse.org</a:t>
            </a:r>
          </a:p>
          <a:p>
            <a:pPr>
              <a:spcBef>
                <a:spcPts val="0"/>
              </a:spcBef>
              <a:spcAft>
                <a:spcPts val="0"/>
              </a:spcAft>
              <a:defRPr/>
            </a:pPr>
            <a:endParaRPr lang="en-US" dirty="0" smtClean="0">
              <a:solidFill>
                <a:srgbClr val="102966"/>
              </a:solidFill>
            </a:endParaRPr>
          </a:p>
          <a:p>
            <a:pPr>
              <a:spcBef>
                <a:spcPts val="0"/>
              </a:spcBef>
              <a:spcAft>
                <a:spcPts val="0"/>
              </a:spcAft>
              <a:defRPr/>
            </a:pPr>
            <a:r>
              <a:rPr lang="en-US" sz="2400" dirty="0" smtClean="0">
                <a:solidFill>
                  <a:schemeClr val="accent1"/>
                </a:solidFill>
              </a:rPr>
              <a:t>April Juarez</a:t>
            </a:r>
          </a:p>
          <a:p>
            <a:pPr>
              <a:spcBef>
                <a:spcPts val="0"/>
              </a:spcBef>
              <a:spcAft>
                <a:spcPts val="0"/>
              </a:spcAft>
              <a:defRPr/>
            </a:pPr>
            <a:r>
              <a:rPr lang="en-US" dirty="0" smtClean="0">
                <a:solidFill>
                  <a:srgbClr val="102966"/>
                </a:solidFill>
              </a:rPr>
              <a:t>College Liaison</a:t>
            </a:r>
          </a:p>
          <a:p>
            <a:pPr>
              <a:spcBef>
                <a:spcPts val="0"/>
              </a:spcBef>
              <a:spcAft>
                <a:spcPts val="0"/>
              </a:spcAft>
              <a:defRPr/>
            </a:pPr>
            <a:r>
              <a:rPr lang="en-US" dirty="0" smtClean="0">
                <a:solidFill>
                  <a:schemeClr val="accent4">
                    <a:lumMod val="50000"/>
                    <a:lumOff val="50000"/>
                  </a:schemeClr>
                </a:solidFill>
              </a:rPr>
              <a:t>juarez@ccsse.org</a:t>
            </a:r>
          </a:p>
          <a:p>
            <a:pPr>
              <a:spcBef>
                <a:spcPts val="0"/>
              </a:spcBef>
              <a:spcAft>
                <a:spcPts val="0"/>
              </a:spcAft>
              <a:defRPr/>
            </a:pPr>
            <a:endParaRPr lang="en-US" dirty="0" smtClean="0">
              <a:solidFill>
                <a:srgbClr val="102966"/>
              </a:solidFill>
            </a:endParaRPr>
          </a:p>
          <a:p>
            <a:pPr>
              <a:spcBef>
                <a:spcPts val="0"/>
              </a:spcBef>
              <a:spcAft>
                <a:spcPts val="0"/>
              </a:spcAft>
              <a:defRPr/>
            </a:pPr>
            <a:endParaRPr lang="en-US" dirty="0" smtClean="0">
              <a:solidFill>
                <a:srgbClr val="102966"/>
              </a:solidFill>
            </a:endParaRPr>
          </a:p>
          <a:p>
            <a:pPr>
              <a:spcBef>
                <a:spcPts val="0"/>
              </a:spcBef>
              <a:spcAft>
                <a:spcPts val="0"/>
              </a:spcAft>
              <a:defRPr/>
            </a:pPr>
            <a:r>
              <a:rPr lang="en-US" sz="2400" dirty="0" smtClean="0">
                <a:solidFill>
                  <a:srgbClr val="102966"/>
                </a:solidFill>
              </a:rPr>
              <a:t>Center for Community College Student Engagement</a:t>
            </a:r>
          </a:p>
          <a:p>
            <a:pPr>
              <a:spcBef>
                <a:spcPts val="0"/>
              </a:spcBef>
              <a:spcAft>
                <a:spcPts val="0"/>
              </a:spcAft>
              <a:defRPr/>
            </a:pPr>
            <a:r>
              <a:rPr lang="en-US" sz="1800" dirty="0" smtClean="0">
                <a:solidFill>
                  <a:srgbClr val="102966"/>
                </a:solidFill>
              </a:rPr>
              <a:t>Community College Survey of Student Engagement (CCSSE)</a:t>
            </a:r>
          </a:p>
          <a:p>
            <a:pPr>
              <a:spcBef>
                <a:spcPts val="0"/>
              </a:spcBef>
              <a:spcAft>
                <a:spcPts val="0"/>
              </a:spcAft>
              <a:defRPr/>
            </a:pPr>
            <a:r>
              <a:rPr lang="en-US" sz="1800" dirty="0" smtClean="0">
                <a:solidFill>
                  <a:srgbClr val="102966"/>
                </a:solidFill>
              </a:rPr>
              <a:t>Community College Faculty Survey of Student Engagement (CCFSSE)</a:t>
            </a:r>
          </a:p>
          <a:p>
            <a:pPr>
              <a:spcBef>
                <a:spcPts val="0"/>
              </a:spcBef>
              <a:spcAft>
                <a:spcPts val="0"/>
              </a:spcAft>
              <a:defRPr/>
            </a:pPr>
            <a:r>
              <a:rPr lang="en-US" sz="1800" dirty="0" smtClean="0">
                <a:solidFill>
                  <a:srgbClr val="102966"/>
                </a:solidFill>
              </a:rPr>
              <a:t>Survey of Entering Student Engagement (SENSE)</a:t>
            </a:r>
          </a:p>
          <a:p>
            <a:pPr>
              <a:spcBef>
                <a:spcPts val="0"/>
              </a:spcBef>
              <a:spcAft>
                <a:spcPts val="0"/>
              </a:spcAft>
              <a:defRPr/>
            </a:pPr>
            <a:endParaRPr lang="en-US" dirty="0" smtClean="0">
              <a:solidFill>
                <a:srgbClr val="102966"/>
              </a:solidFill>
            </a:endParaRPr>
          </a:p>
          <a:p>
            <a:pPr>
              <a:spcBef>
                <a:spcPts val="0"/>
              </a:spcBef>
              <a:spcAft>
                <a:spcPts val="0"/>
              </a:spcAft>
              <a:defRPr/>
            </a:pPr>
            <a:r>
              <a:rPr lang="en-US" dirty="0" smtClean="0">
                <a:solidFill>
                  <a:srgbClr val="102966"/>
                </a:solidFill>
              </a:rPr>
              <a:t>Community College Leadership Program</a:t>
            </a:r>
          </a:p>
          <a:p>
            <a:pPr>
              <a:spcBef>
                <a:spcPts val="0"/>
              </a:spcBef>
              <a:spcAft>
                <a:spcPts val="0"/>
              </a:spcAft>
              <a:defRPr/>
            </a:pPr>
            <a:r>
              <a:rPr lang="en-US" dirty="0" smtClean="0">
                <a:solidFill>
                  <a:srgbClr val="102966"/>
                </a:solidFill>
              </a:rPr>
              <a:t>The University of Texas at Austin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3"/>
          <p:cNvSpPr>
            <a:spLocks noGrp="1"/>
          </p:cNvSpPr>
          <p:nvPr>
            <p:ph type="ftr" sz="quarter" idx="10"/>
          </p:nvPr>
        </p:nvSpPr>
        <p:spPr>
          <a:noFill/>
        </p:spPr>
        <p:txBody>
          <a:bodyPr/>
          <a:lstStyle/>
          <a:p>
            <a:endParaRPr lang="en-US" dirty="0" smtClean="0">
              <a:latin typeface="Arial Narrow" pitchFamily="34" charset="0"/>
            </a:endParaRPr>
          </a:p>
        </p:txBody>
      </p:sp>
      <p:graphicFrame>
        <p:nvGraphicFramePr>
          <p:cNvPr id="8" name="Object 2"/>
          <p:cNvGraphicFramePr>
            <a:graphicFrameLocks noChangeAspect="1"/>
          </p:cNvGraphicFramePr>
          <p:nvPr/>
        </p:nvGraphicFramePr>
        <p:xfrm>
          <a:off x="282575" y="2382838"/>
          <a:ext cx="9102725" cy="3198812"/>
        </p:xfrm>
        <a:graphic>
          <a:graphicData uri="http://schemas.openxmlformats.org/drawingml/2006/chart">
            <c:chart xmlns:c="http://schemas.openxmlformats.org/drawingml/2006/chart" xmlns:r="http://schemas.openxmlformats.org/officeDocument/2006/relationships" r:id="rId3"/>
          </a:graphicData>
        </a:graphic>
      </p:graphicFrame>
      <p:sp>
        <p:nvSpPr>
          <p:cNvPr id="4100" name="Rectangle 7"/>
          <p:cNvSpPr>
            <a:spLocks noChangeArrowheads="1"/>
          </p:cNvSpPr>
          <p:nvPr/>
        </p:nvSpPr>
        <p:spPr bwMode="auto">
          <a:xfrm>
            <a:off x="8786813" y="-465138"/>
            <a:ext cx="184150" cy="457200"/>
          </a:xfrm>
          <a:prstGeom prst="rect">
            <a:avLst/>
          </a:prstGeom>
          <a:noFill/>
          <a:ln w="9525">
            <a:noFill/>
            <a:miter lim="800000"/>
            <a:headEnd/>
            <a:tailEnd/>
          </a:ln>
        </p:spPr>
        <p:txBody>
          <a:bodyPr wrap="none">
            <a:spAutoFit/>
          </a:bodyPr>
          <a:lstStyle/>
          <a:p>
            <a:pPr algn="r"/>
            <a:endParaRPr lang="en-US"/>
          </a:p>
        </p:txBody>
      </p:sp>
      <p:sp>
        <p:nvSpPr>
          <p:cNvPr id="4101" name="Text Box 9"/>
          <p:cNvSpPr txBox="1">
            <a:spLocks noChangeArrowheads="1"/>
          </p:cNvSpPr>
          <p:nvPr/>
        </p:nvSpPr>
        <p:spPr bwMode="auto">
          <a:xfrm>
            <a:off x="2049463" y="1552353"/>
            <a:ext cx="5095875" cy="615553"/>
          </a:xfrm>
          <a:prstGeom prst="rect">
            <a:avLst/>
          </a:prstGeom>
          <a:noFill/>
          <a:ln w="9525">
            <a:noFill/>
            <a:miter lim="800000"/>
            <a:headEnd/>
            <a:tailEnd/>
          </a:ln>
        </p:spPr>
        <p:txBody>
          <a:bodyPr wrap="square" lIns="0" tIns="0" rIns="0" bIns="0">
            <a:spAutoFit/>
          </a:bodyPr>
          <a:lstStyle/>
          <a:p>
            <a:pPr>
              <a:spcBef>
                <a:spcPct val="50000"/>
              </a:spcBef>
            </a:pPr>
            <a:r>
              <a:rPr lang="en-US" sz="2000" b="1" i="0" dirty="0">
                <a:solidFill>
                  <a:srgbClr val="102966"/>
                </a:solidFill>
                <a:latin typeface="Arial Narrow" pitchFamily="34" charset="0"/>
              </a:rPr>
              <a:t>Percentage of students who, at least once during their first three weeks of college:</a:t>
            </a:r>
          </a:p>
        </p:txBody>
      </p:sp>
      <p:sp>
        <p:nvSpPr>
          <p:cNvPr id="4102" name="Rectangle 2"/>
          <p:cNvSpPr>
            <a:spLocks noChangeArrowheads="1"/>
          </p:cNvSpPr>
          <p:nvPr/>
        </p:nvSpPr>
        <p:spPr bwMode="auto">
          <a:xfrm>
            <a:off x="495300" y="1031876"/>
            <a:ext cx="8242300" cy="350358"/>
          </a:xfrm>
          <a:prstGeom prst="rect">
            <a:avLst/>
          </a:prstGeom>
          <a:noFill/>
          <a:ln w="9525">
            <a:noFill/>
            <a:miter lim="800000"/>
            <a:headEnd/>
            <a:tailEnd/>
          </a:ln>
        </p:spPr>
        <p:txBody>
          <a:bodyPr anchor="b"/>
          <a:lstStyle/>
          <a:p>
            <a:pPr algn="l">
              <a:lnSpc>
                <a:spcPts val="4000"/>
              </a:lnSpc>
            </a:pPr>
            <a:endParaRPr lang="en-US" sz="4000" b="1" i="0" dirty="0">
              <a:solidFill>
                <a:srgbClr val="102966"/>
              </a:solidFill>
              <a:latin typeface="Arial Narrow" pitchFamily="34" charset="0"/>
            </a:endParaRPr>
          </a:p>
        </p:txBody>
      </p:sp>
      <p:sp>
        <p:nvSpPr>
          <p:cNvPr id="4103" name="Text Box 5"/>
          <p:cNvSpPr txBox="1">
            <a:spLocks noChangeArrowheads="1"/>
          </p:cNvSpPr>
          <p:nvPr/>
        </p:nvSpPr>
        <p:spPr bwMode="auto">
          <a:xfrm>
            <a:off x="638175" y="5826125"/>
            <a:ext cx="2403475" cy="461665"/>
          </a:xfrm>
          <a:prstGeom prst="rect">
            <a:avLst/>
          </a:prstGeom>
          <a:noFill/>
          <a:ln w="9525">
            <a:noFill/>
            <a:miter lim="800000"/>
            <a:headEnd/>
            <a:tailEnd/>
          </a:ln>
        </p:spPr>
        <p:txBody>
          <a:bodyPr>
            <a:spAutoFit/>
          </a:bodyPr>
          <a:lstStyle/>
          <a:p>
            <a:r>
              <a:rPr lang="en-US" sz="1200" i="0" dirty="0">
                <a:solidFill>
                  <a:srgbClr val="102966"/>
                </a:solidFill>
                <a:latin typeface="Arial Narrow" pitchFamily="34" charset="0"/>
              </a:rPr>
              <a:t>Source: </a:t>
            </a:r>
            <a:r>
              <a:rPr lang="en-US" sz="1200" i="0" dirty="0" smtClean="0">
                <a:solidFill>
                  <a:srgbClr val="102966"/>
                </a:solidFill>
                <a:latin typeface="Arial Narrow" pitchFamily="34" charset="0"/>
              </a:rPr>
              <a:t>2009 </a:t>
            </a:r>
            <a:r>
              <a:rPr lang="en-US" sz="1200" dirty="0">
                <a:solidFill>
                  <a:srgbClr val="102966"/>
                </a:solidFill>
                <a:latin typeface="Arial Narrow" pitchFamily="34" charset="0"/>
              </a:rPr>
              <a:t>SENSE</a:t>
            </a:r>
            <a:r>
              <a:rPr lang="en-US" sz="1200" i="0" dirty="0">
                <a:solidFill>
                  <a:srgbClr val="102966"/>
                </a:solidFill>
                <a:latin typeface="Arial Narrow" pitchFamily="34" charset="0"/>
              </a:rPr>
              <a:t> </a:t>
            </a:r>
            <a:r>
              <a:rPr lang="en-US" sz="1200" i="0" dirty="0" smtClean="0">
                <a:solidFill>
                  <a:srgbClr val="102966"/>
                </a:solidFill>
                <a:latin typeface="Arial Narrow" pitchFamily="34" charset="0"/>
              </a:rPr>
              <a:t>Oregon Consortium data</a:t>
            </a:r>
            <a:endParaRPr lang="en-US" sz="1200" i="0" dirty="0">
              <a:solidFill>
                <a:srgbClr val="102966"/>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itchFamily="34" charset="0"/>
                <a:cs typeface="Arial" pitchFamily="34" charset="0"/>
              </a:rPr>
              <a:t>Colleges Meeting the Challenge</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lstStyle/>
          <a:p>
            <a:pPr>
              <a:buFont typeface="Arial" pitchFamily="34" charset="0"/>
              <a:buChar char="•"/>
            </a:pPr>
            <a:r>
              <a:rPr lang="en-US" sz="2400" dirty="0" err="1" smtClean="0">
                <a:latin typeface="Arial" pitchFamily="34" charset="0"/>
                <a:cs typeface="Arial" pitchFamily="34" charset="0"/>
              </a:rPr>
              <a:t>Asnuntuck</a:t>
            </a:r>
            <a:r>
              <a:rPr lang="en-US" sz="2400" dirty="0" smtClean="0">
                <a:latin typeface="Arial" pitchFamily="34" charset="0"/>
                <a:cs typeface="Arial" pitchFamily="34" charset="0"/>
              </a:rPr>
              <a:t> Community College (CT)</a:t>
            </a:r>
          </a:p>
          <a:p>
            <a:pPr>
              <a:buFont typeface="Arial" pitchFamily="34" charset="0"/>
              <a:buChar char="•"/>
            </a:pPr>
            <a:r>
              <a:rPr lang="en-US" sz="2400" dirty="0" smtClean="0">
                <a:latin typeface="Arial" pitchFamily="34" charset="0"/>
                <a:cs typeface="Arial" pitchFamily="34" charset="0"/>
              </a:rPr>
              <a:t>Glen Oaks Community College (MI) </a:t>
            </a:r>
          </a:p>
          <a:p>
            <a:pPr>
              <a:buFont typeface="Arial" pitchFamily="34" charset="0"/>
              <a:buChar char="•"/>
            </a:pPr>
            <a:endParaRPr lang="en-US" sz="2400" dirty="0" smtClean="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95300" y="893135"/>
            <a:ext cx="7632700" cy="1637414"/>
          </a:xfrm>
        </p:spPr>
        <p:txBody>
          <a:bodyPr/>
          <a:lstStyle/>
          <a:p>
            <a:r>
              <a:rPr lang="en-US" sz="3200" dirty="0" smtClean="0">
                <a:latin typeface="Arial" pitchFamily="34" charset="0"/>
                <a:ea typeface="ＭＳ Ｐゴシック" pitchFamily="-109" charset="-128"/>
                <a:cs typeface="Arial" pitchFamily="34" charset="0"/>
              </a:rPr>
              <a:t>#</a:t>
            </a:r>
            <a:r>
              <a:rPr lang="en-US" sz="3200" dirty="0" smtClean="0">
                <a:solidFill>
                  <a:schemeClr val="accent4">
                    <a:lumMod val="90000"/>
                    <a:lumOff val="10000"/>
                  </a:schemeClr>
                </a:solidFill>
                <a:latin typeface="Arial" pitchFamily="34" charset="0"/>
                <a:ea typeface="ＭＳ Ｐゴシック" pitchFamily="-109" charset="-128"/>
                <a:cs typeface="Arial" pitchFamily="34" charset="0"/>
              </a:rPr>
              <a:t>3 </a:t>
            </a:r>
            <a:r>
              <a:rPr lang="en-US" sz="3200" i="1" dirty="0" smtClean="0">
                <a:solidFill>
                  <a:schemeClr val="accent4">
                    <a:lumMod val="90000"/>
                    <a:lumOff val="10000"/>
                  </a:schemeClr>
                </a:solidFill>
                <a:latin typeface="Arial" pitchFamily="34" charset="0"/>
                <a:ea typeface="ＭＳ Ｐゴシック" pitchFamily="-109" charset="-128"/>
                <a:cs typeface="Arial" pitchFamily="34" charset="0"/>
              </a:rPr>
              <a:t>Students don’t know what they don’t know</a:t>
            </a:r>
            <a:r>
              <a:rPr lang="en-US" sz="3200" i="1" dirty="0" smtClean="0">
                <a:solidFill>
                  <a:schemeClr val="accent1"/>
                </a:solidFill>
                <a:latin typeface="Arial" pitchFamily="34" charset="0"/>
                <a:ea typeface="ＭＳ Ｐゴシック" pitchFamily="-109" charset="-128"/>
                <a:cs typeface="Arial" pitchFamily="34" charset="0"/>
              </a:rPr>
              <a:t/>
            </a:r>
            <a:br>
              <a:rPr lang="en-US" sz="3200" i="1" dirty="0" smtClean="0">
                <a:solidFill>
                  <a:schemeClr val="accent1"/>
                </a:solidFill>
                <a:latin typeface="Arial" pitchFamily="34" charset="0"/>
                <a:ea typeface="ＭＳ Ｐゴシック" pitchFamily="-109" charset="-128"/>
                <a:cs typeface="Arial" pitchFamily="34" charset="0"/>
              </a:rPr>
            </a:br>
            <a:endParaRPr lang="en-US" sz="3200" dirty="0" smtClean="0">
              <a:latin typeface="Arial" pitchFamily="34" charset="0"/>
              <a:ea typeface="ＭＳ Ｐゴシック" pitchFamily="-109" charset="-128"/>
              <a:cs typeface="Arial" pitchFamily="34" charset="0"/>
            </a:endParaRPr>
          </a:p>
        </p:txBody>
      </p:sp>
      <p:sp>
        <p:nvSpPr>
          <p:cNvPr id="17411" name="Content Placeholder 2"/>
          <p:cNvSpPr>
            <a:spLocks noGrp="1"/>
          </p:cNvSpPr>
          <p:nvPr>
            <p:ph idx="1"/>
          </p:nvPr>
        </p:nvSpPr>
        <p:spPr>
          <a:xfrm>
            <a:off x="361359" y="1926266"/>
            <a:ext cx="8223250" cy="4176822"/>
          </a:xfrm>
          <a:ln>
            <a:noFill/>
          </a:ln>
        </p:spPr>
        <p:txBody>
          <a:bodyPr/>
          <a:lstStyle/>
          <a:p>
            <a:pPr marL="0" indent="0">
              <a:spcBef>
                <a:spcPct val="0"/>
              </a:spcBef>
              <a:spcAft>
                <a:spcPct val="0"/>
              </a:spcAft>
            </a:pPr>
            <a:endParaRPr lang="en-US" sz="2800" i="1" dirty="0" smtClean="0">
              <a:solidFill>
                <a:schemeClr val="accent1"/>
              </a:solidFill>
              <a:latin typeface="Arial" pitchFamily="34" charset="0"/>
              <a:ea typeface="ＭＳ Ｐゴシック" pitchFamily="-109" charset="-128"/>
              <a:cs typeface="Arial" pitchFamily="34" charset="0"/>
            </a:endParaRPr>
          </a:p>
          <a:p>
            <a:pPr marL="0" indent="0">
              <a:spcBef>
                <a:spcPct val="0"/>
              </a:spcBef>
              <a:spcAft>
                <a:spcPct val="0"/>
              </a:spcAft>
            </a:pPr>
            <a:r>
              <a:rPr lang="en-US" sz="1800" i="1" dirty="0" smtClean="0">
                <a:solidFill>
                  <a:schemeClr val="accent1"/>
                </a:solidFill>
                <a:latin typeface="Arial" pitchFamily="34" charset="0"/>
                <a:ea typeface="ＭＳ Ｐゴシック" pitchFamily="-109" charset="-128"/>
                <a:cs typeface="Arial" pitchFamily="34" charset="0"/>
              </a:rPr>
              <a:t>“They do have information available, but I found that trying to navigate their webpage is like trying to figure out a calculus problem when you have no clue what calculus is.”</a:t>
            </a:r>
          </a:p>
          <a:p>
            <a:pPr marL="0" indent="0">
              <a:spcBef>
                <a:spcPct val="0"/>
              </a:spcBef>
              <a:spcAft>
                <a:spcPct val="0"/>
              </a:spcAft>
            </a:pPr>
            <a:r>
              <a:rPr lang="en-US" sz="1800" i="1" dirty="0" smtClean="0">
                <a:solidFill>
                  <a:schemeClr val="accent1"/>
                </a:solidFill>
                <a:latin typeface="Arial" pitchFamily="34" charset="0"/>
                <a:ea typeface="ＭＳ Ｐゴシック" pitchFamily="-109" charset="-128"/>
                <a:cs typeface="Arial" pitchFamily="34" charset="0"/>
              </a:rPr>
              <a:t>-Male Student</a:t>
            </a:r>
          </a:p>
          <a:p>
            <a:pPr marL="0" indent="0">
              <a:spcBef>
                <a:spcPct val="0"/>
              </a:spcBef>
              <a:spcAft>
                <a:spcPct val="0"/>
              </a:spcAft>
            </a:pPr>
            <a:endParaRPr lang="en-US" sz="1800" i="1" dirty="0" smtClean="0">
              <a:solidFill>
                <a:schemeClr val="accent1"/>
              </a:solidFill>
              <a:latin typeface="Arial" pitchFamily="34" charset="0"/>
              <a:ea typeface="ＭＳ Ｐゴシック" pitchFamily="-109" charset="-128"/>
              <a:cs typeface="Arial" pitchFamily="34" charset="0"/>
            </a:endParaRPr>
          </a:p>
          <a:p>
            <a:pPr marL="0" indent="0">
              <a:spcBef>
                <a:spcPct val="0"/>
              </a:spcBef>
              <a:spcAft>
                <a:spcPct val="0"/>
              </a:spcAft>
            </a:pPr>
            <a:r>
              <a:rPr lang="en-US" sz="1800" i="1" dirty="0" smtClean="0">
                <a:solidFill>
                  <a:schemeClr val="accent1"/>
                </a:solidFill>
                <a:latin typeface="Arial" pitchFamily="34" charset="0"/>
                <a:cs typeface="Arial" pitchFamily="34" charset="0"/>
              </a:rPr>
              <a:t>“Students have their dreams and goals in hand, but their action plan is blank.  We, as professor, educators, and staff, should be able to help them fill in the blanks.”</a:t>
            </a:r>
          </a:p>
          <a:p>
            <a:pPr marL="0" indent="0">
              <a:spcBef>
                <a:spcPct val="0"/>
              </a:spcBef>
              <a:spcAft>
                <a:spcPct val="0"/>
              </a:spcAft>
            </a:pPr>
            <a:r>
              <a:rPr lang="en-US" sz="1800" i="1" dirty="0" smtClean="0">
                <a:solidFill>
                  <a:schemeClr val="accent1"/>
                </a:solidFill>
                <a:latin typeface="Arial" pitchFamily="34" charset="0"/>
                <a:cs typeface="Arial" pitchFamily="34" charset="0"/>
              </a:rPr>
              <a:t>-Faculty Member</a:t>
            </a:r>
          </a:p>
          <a:p>
            <a:pPr marL="0" indent="0">
              <a:spcBef>
                <a:spcPct val="0"/>
              </a:spcBef>
              <a:spcAft>
                <a:spcPct val="0"/>
              </a:spcAft>
            </a:pPr>
            <a:endParaRPr lang="en-US" sz="2800" i="1" dirty="0" smtClean="0">
              <a:solidFill>
                <a:schemeClr val="accent1"/>
              </a:solidFill>
              <a:ea typeface="ＭＳ Ｐゴシック" pitchFamily="-109"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393700" y="2262909"/>
          <a:ext cx="6468918" cy="3491346"/>
        </p:xfrm>
        <a:graphic>
          <a:graphicData uri="http://schemas.openxmlformats.org/presentationml/2006/ole">
            <p:oleObj spid="_x0000_s9218" name="Worksheet" r:id="rId4" imgW="6886361" imgH="3114889" progId="Excel.Sheet.8">
              <p:embed/>
            </p:oleObj>
          </a:graphicData>
        </a:graphic>
      </p:graphicFrame>
      <p:sp>
        <p:nvSpPr>
          <p:cNvPr id="9" name="Title 8"/>
          <p:cNvSpPr>
            <a:spLocks noGrp="1"/>
          </p:cNvSpPr>
          <p:nvPr>
            <p:ph type="title"/>
          </p:nvPr>
        </p:nvSpPr>
        <p:spPr/>
        <p:txBody>
          <a:bodyPr/>
          <a:lstStyle/>
          <a:p>
            <a:r>
              <a:rPr lang="en-US" dirty="0" smtClean="0">
                <a:solidFill>
                  <a:srgbClr val="762617"/>
                </a:solidFill>
                <a:latin typeface="Arial Narrow" pitchFamily="34" charset="0"/>
              </a:rPr>
              <a:t/>
            </a:r>
            <a:br>
              <a:rPr lang="en-US" dirty="0" smtClean="0">
                <a:solidFill>
                  <a:srgbClr val="762617"/>
                </a:solidFill>
                <a:latin typeface="Arial Narrow" pitchFamily="34" charset="0"/>
              </a:rPr>
            </a:br>
            <a:r>
              <a:rPr lang="en-US" dirty="0" smtClean="0">
                <a:latin typeface="Arial Narrow" pitchFamily="34" charset="0"/>
              </a:rPr>
              <a:t/>
            </a:r>
            <a:br>
              <a:rPr lang="en-US" dirty="0" smtClean="0">
                <a:latin typeface="Arial Narrow" pitchFamily="34" charset="0"/>
              </a:rPr>
            </a:br>
            <a:endParaRPr lang="en-US" dirty="0"/>
          </a:p>
        </p:txBody>
      </p:sp>
      <p:sp>
        <p:nvSpPr>
          <p:cNvPr id="10" name="Content Placeholder 9"/>
          <p:cNvSpPr>
            <a:spLocks noGrp="1"/>
          </p:cNvSpPr>
          <p:nvPr>
            <p:ph idx="1"/>
          </p:nvPr>
        </p:nvSpPr>
        <p:spPr>
          <a:xfrm>
            <a:off x="488950" y="1233376"/>
            <a:ext cx="7613650" cy="5082364"/>
          </a:xfrm>
        </p:spPr>
        <p:txBody>
          <a:bodyPr/>
          <a:lstStyle/>
          <a:p>
            <a:r>
              <a:rPr lang="en-US" sz="2400" dirty="0" smtClean="0">
                <a:solidFill>
                  <a:srgbClr val="102966"/>
                </a:solidFill>
                <a:latin typeface="Arial" pitchFamily="34" charset="0"/>
                <a:cs typeface="Arial" pitchFamily="34" charset="0"/>
              </a:rPr>
              <a:t>Percentage of entering students who are </a:t>
            </a:r>
            <a:r>
              <a:rPr lang="en-US" sz="2400" u="sng" dirty="0" smtClean="0">
                <a:latin typeface="Arial" pitchFamily="34" charset="0"/>
                <a:cs typeface="Arial" pitchFamily="34" charset="0"/>
              </a:rPr>
              <a:t>unaware</a:t>
            </a:r>
            <a:r>
              <a:rPr lang="en-US" sz="2400" dirty="0" smtClean="0">
                <a:solidFill>
                  <a:srgbClr val="102966"/>
                </a:solidFill>
                <a:latin typeface="Arial" pitchFamily="34" charset="0"/>
                <a:cs typeface="Arial" pitchFamily="34" charset="0"/>
              </a:rPr>
              <a:t> of particular support services during their first three weeks of college:</a:t>
            </a:r>
          </a:p>
          <a:p>
            <a:endParaRPr lang="en-US" dirty="0"/>
          </a:p>
        </p:txBody>
      </p:sp>
      <p:sp>
        <p:nvSpPr>
          <p:cNvPr id="9219" name="Footer Placeholder 3"/>
          <p:cNvSpPr>
            <a:spLocks noGrp="1"/>
          </p:cNvSpPr>
          <p:nvPr>
            <p:ph type="ftr" sz="quarter" idx="10"/>
          </p:nvPr>
        </p:nvSpPr>
        <p:spPr>
          <a:noFill/>
        </p:spPr>
        <p:txBody>
          <a:bodyPr/>
          <a:lstStyle/>
          <a:p>
            <a:r>
              <a:rPr lang="en-US" dirty="0" smtClean="0">
                <a:latin typeface="Arial Narrow" pitchFamily="34" charset="0"/>
              </a:rPr>
              <a:t>    </a:t>
            </a:r>
          </a:p>
          <a:p>
            <a:endParaRPr lang="en-US" dirty="0" smtClean="0">
              <a:latin typeface="Arial Narrow" pitchFamily="34" charset="0"/>
            </a:endParaRPr>
          </a:p>
        </p:txBody>
      </p:sp>
      <p:sp>
        <p:nvSpPr>
          <p:cNvPr id="9221" name="Rectangle 7"/>
          <p:cNvSpPr>
            <a:spLocks noChangeArrowheads="1"/>
          </p:cNvSpPr>
          <p:nvPr/>
        </p:nvSpPr>
        <p:spPr bwMode="auto">
          <a:xfrm>
            <a:off x="8710613" y="-441325"/>
            <a:ext cx="184150" cy="457200"/>
          </a:xfrm>
          <a:prstGeom prst="rect">
            <a:avLst/>
          </a:prstGeom>
          <a:noFill/>
          <a:ln w="9525">
            <a:noFill/>
            <a:miter lim="800000"/>
            <a:headEnd/>
            <a:tailEnd/>
          </a:ln>
        </p:spPr>
        <p:txBody>
          <a:bodyPr wrap="none">
            <a:spAutoFit/>
          </a:bodyPr>
          <a:lstStyle/>
          <a:p>
            <a:pPr algn="r"/>
            <a:endParaRPr lang="en-US"/>
          </a:p>
        </p:txBody>
      </p:sp>
      <p:sp>
        <p:nvSpPr>
          <p:cNvPr id="9223" name="Rectangle 2"/>
          <p:cNvSpPr>
            <a:spLocks noChangeArrowheads="1"/>
          </p:cNvSpPr>
          <p:nvPr/>
        </p:nvSpPr>
        <p:spPr bwMode="auto">
          <a:xfrm>
            <a:off x="495300" y="800100"/>
            <a:ext cx="8242300" cy="1079500"/>
          </a:xfrm>
          <a:prstGeom prst="rect">
            <a:avLst/>
          </a:prstGeom>
          <a:noFill/>
          <a:ln w="9525">
            <a:noFill/>
            <a:miter lim="800000"/>
            <a:headEnd/>
            <a:tailEnd/>
          </a:ln>
        </p:spPr>
        <p:txBody>
          <a:bodyPr anchor="b"/>
          <a:lstStyle/>
          <a:p>
            <a:pPr algn="l">
              <a:lnSpc>
                <a:spcPts val="4000"/>
              </a:lnSpc>
            </a:pPr>
            <a:endParaRPr lang="en-US" sz="4000" b="1" i="0" dirty="0">
              <a:solidFill>
                <a:srgbClr val="102966"/>
              </a:solidFill>
              <a:latin typeface="Arial Narrow" pitchFamily="34" charset="0"/>
            </a:endParaRPr>
          </a:p>
        </p:txBody>
      </p:sp>
      <p:sp>
        <p:nvSpPr>
          <p:cNvPr id="8" name="Oval 7"/>
          <p:cNvSpPr/>
          <p:nvPr/>
        </p:nvSpPr>
        <p:spPr bwMode="auto">
          <a:xfrm rot="21025480">
            <a:off x="6960664" y="3092701"/>
            <a:ext cx="2092579" cy="1979821"/>
          </a:xfrm>
          <a:prstGeom prst="ellipse">
            <a:avLst/>
          </a:prstGeom>
          <a:solidFill>
            <a:schemeClr val="accent2"/>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charset="0"/>
              </a:rPr>
              <a:t>16% of</a:t>
            </a:r>
            <a:r>
              <a:rPr kumimoji="0" lang="en-US" sz="1600" b="1" i="1" u="none" strike="noStrike" cap="none" normalizeH="0" dirty="0" smtClean="0">
                <a:ln>
                  <a:noFill/>
                </a:ln>
                <a:solidFill>
                  <a:schemeClr val="tx1"/>
                </a:solidFill>
                <a:effectLst/>
                <a:latin typeface="Times" charset="0"/>
              </a:rPr>
              <a:t>  entering students unaware of a college orientation</a:t>
            </a:r>
            <a:endParaRPr kumimoji="0" lang="en-US" sz="1600" b="1" i="1" u="none" strike="noStrike" cap="none" normalizeH="0" baseline="0" dirty="0">
              <a:ln>
                <a:noFill/>
              </a:ln>
              <a:solidFill>
                <a:schemeClr val="tx1"/>
              </a:solidFill>
              <a:effectLst/>
              <a:latin typeface="Times" charset="0"/>
            </a:endParaRPr>
          </a:p>
        </p:txBody>
      </p:sp>
      <p:sp>
        <p:nvSpPr>
          <p:cNvPr id="11" name="Text Box 5"/>
          <p:cNvSpPr txBox="1">
            <a:spLocks noChangeArrowheads="1"/>
          </p:cNvSpPr>
          <p:nvPr/>
        </p:nvSpPr>
        <p:spPr bwMode="auto">
          <a:xfrm>
            <a:off x="638175" y="5826125"/>
            <a:ext cx="2403475" cy="461665"/>
          </a:xfrm>
          <a:prstGeom prst="rect">
            <a:avLst/>
          </a:prstGeom>
          <a:noFill/>
          <a:ln w="9525">
            <a:noFill/>
            <a:miter lim="800000"/>
            <a:headEnd/>
            <a:tailEnd/>
          </a:ln>
        </p:spPr>
        <p:txBody>
          <a:bodyPr>
            <a:spAutoFit/>
          </a:bodyPr>
          <a:lstStyle/>
          <a:p>
            <a:r>
              <a:rPr lang="en-US" sz="1200" i="0" dirty="0">
                <a:solidFill>
                  <a:srgbClr val="102966"/>
                </a:solidFill>
                <a:latin typeface="Arial Narrow" pitchFamily="34" charset="0"/>
              </a:rPr>
              <a:t>Source: </a:t>
            </a:r>
            <a:r>
              <a:rPr lang="en-US" sz="1200" i="0" dirty="0" smtClean="0">
                <a:solidFill>
                  <a:srgbClr val="102966"/>
                </a:solidFill>
                <a:latin typeface="Arial Narrow" pitchFamily="34" charset="0"/>
              </a:rPr>
              <a:t>2009 </a:t>
            </a:r>
            <a:r>
              <a:rPr lang="en-US" sz="1200" dirty="0">
                <a:solidFill>
                  <a:srgbClr val="102966"/>
                </a:solidFill>
                <a:latin typeface="Arial Narrow" pitchFamily="34" charset="0"/>
              </a:rPr>
              <a:t>SENSE</a:t>
            </a:r>
            <a:r>
              <a:rPr lang="en-US" sz="1200" i="0" dirty="0">
                <a:solidFill>
                  <a:srgbClr val="102966"/>
                </a:solidFill>
                <a:latin typeface="Arial Narrow" pitchFamily="34" charset="0"/>
              </a:rPr>
              <a:t> </a:t>
            </a:r>
            <a:r>
              <a:rPr lang="en-US" sz="1200" i="0" dirty="0" smtClean="0">
                <a:solidFill>
                  <a:srgbClr val="102966"/>
                </a:solidFill>
                <a:latin typeface="Arial Narrow" pitchFamily="34" charset="0"/>
              </a:rPr>
              <a:t>Oregon Consortium data</a:t>
            </a:r>
            <a:endParaRPr lang="en-US" sz="1200" i="0" dirty="0">
              <a:solidFill>
                <a:srgbClr val="102966"/>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Arial" pitchFamily="34" charset="0"/>
                <a:cs typeface="Arial" pitchFamily="34" charset="0"/>
              </a:rPr>
              <a:t>Colleges Meeting the Challenge</a:t>
            </a: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lstStyle/>
          <a:p>
            <a:pPr>
              <a:buFont typeface="Arial" pitchFamily="34" charset="0"/>
              <a:buChar char="•"/>
            </a:pPr>
            <a:r>
              <a:rPr lang="en-US" sz="2400" dirty="0" smtClean="0">
                <a:latin typeface="Arial" pitchFamily="34" charset="0"/>
                <a:cs typeface="Arial" pitchFamily="34" charset="0"/>
              </a:rPr>
              <a:t>Austin Community College (TX)</a:t>
            </a:r>
          </a:p>
          <a:p>
            <a:pPr>
              <a:buFont typeface="Arial" pitchFamily="34" charset="0"/>
              <a:buChar char="•"/>
            </a:pPr>
            <a:r>
              <a:rPr lang="en-US" sz="2400" dirty="0" smtClean="0">
                <a:latin typeface="Arial" pitchFamily="34" charset="0"/>
                <a:cs typeface="Arial" pitchFamily="34" charset="0"/>
              </a:rPr>
              <a:t>Iowa Valley Community College District (IA)</a:t>
            </a:r>
          </a:p>
          <a:p>
            <a:pPr>
              <a:buFont typeface="Arial" pitchFamily="34" charset="0"/>
              <a:buChar char="•"/>
            </a:pPr>
            <a:endParaRPr lang="en-US" sz="2400" dirty="0" smtClean="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marL="685800" indent="-685800">
              <a:defRPr/>
            </a:pPr>
            <a:r>
              <a:rPr lang="en-US" sz="3200" dirty="0" smtClean="0">
                <a:solidFill>
                  <a:schemeClr val="tx1"/>
                </a:solidFill>
                <a:latin typeface="Arial" pitchFamily="34" charset="0"/>
                <a:cs typeface="Arial" pitchFamily="34" charset="0"/>
              </a:rPr>
              <a:t>#4 </a:t>
            </a:r>
            <a:r>
              <a:rPr lang="en-US" sz="3200" i="1" dirty="0" smtClean="0">
                <a:solidFill>
                  <a:schemeClr val="tx1"/>
                </a:solidFill>
                <a:latin typeface="Arial" pitchFamily="34" charset="0"/>
                <a:cs typeface="Arial" pitchFamily="34" charset="0"/>
              </a:rPr>
              <a:t>Students don’t do optional</a:t>
            </a:r>
          </a:p>
        </p:txBody>
      </p:sp>
      <p:sp>
        <p:nvSpPr>
          <p:cNvPr id="3" name="Content Placeholder 2"/>
          <p:cNvSpPr>
            <a:spLocks noGrp="1"/>
          </p:cNvSpPr>
          <p:nvPr>
            <p:ph idx="1"/>
          </p:nvPr>
        </p:nvSpPr>
        <p:spPr>
          <a:xfrm>
            <a:off x="488950" y="2133600"/>
            <a:ext cx="8299450" cy="3533553"/>
          </a:xfrm>
        </p:spPr>
        <p:txBody>
          <a:bodyPr/>
          <a:lstStyle/>
          <a:p>
            <a:pPr marL="0" indent="0"/>
            <a:r>
              <a:rPr lang="en-US" sz="2400" dirty="0" smtClean="0">
                <a:latin typeface="Arial" pitchFamily="34" charset="0"/>
                <a:ea typeface="ＭＳ Ｐゴシック" pitchFamily="-109" charset="-128"/>
                <a:cs typeface="Arial" pitchFamily="34" charset="0"/>
              </a:rPr>
              <a:t>How do students feel about “MANDATORY” ?</a:t>
            </a:r>
          </a:p>
          <a:p>
            <a:pPr marL="0" indent="0">
              <a:spcAft>
                <a:spcPts val="600"/>
              </a:spcAft>
            </a:pPr>
            <a:r>
              <a:rPr lang="en-US" sz="2400" dirty="0" smtClean="0">
                <a:latin typeface="Arial" pitchFamily="34" charset="0"/>
                <a:ea typeface="ＭＳ Ｐゴシック" pitchFamily="-109" charset="-128"/>
                <a:cs typeface="Arial" pitchFamily="34" charset="0"/>
              </a:rPr>
              <a:t>a.  Frightened</a:t>
            </a:r>
          </a:p>
          <a:p>
            <a:pPr marL="0" indent="0">
              <a:spcAft>
                <a:spcPts val="600"/>
              </a:spcAft>
            </a:pPr>
            <a:r>
              <a:rPr lang="en-US" sz="2400" dirty="0" smtClean="0">
                <a:latin typeface="Arial" pitchFamily="34" charset="0"/>
                <a:ea typeface="ＭＳ Ｐゴシック" pitchFamily="-109" charset="-128"/>
                <a:cs typeface="Arial" pitchFamily="34" charset="0"/>
              </a:rPr>
              <a:t>b.  Appreciative</a:t>
            </a:r>
          </a:p>
          <a:p>
            <a:pPr marL="0" indent="0">
              <a:spcAft>
                <a:spcPts val="600"/>
              </a:spcAft>
            </a:pPr>
            <a:r>
              <a:rPr lang="en-US" sz="2400" dirty="0" smtClean="0">
                <a:latin typeface="Arial" pitchFamily="34" charset="0"/>
                <a:ea typeface="ＭＳ Ｐゴシック" pitchFamily="-109" charset="-128"/>
                <a:cs typeface="Arial" pitchFamily="34" charset="0"/>
              </a:rPr>
              <a:t>c.  Disgruntled</a:t>
            </a:r>
          </a:p>
          <a:p>
            <a:pPr marL="0" indent="0">
              <a:spcAft>
                <a:spcPts val="600"/>
              </a:spcAft>
            </a:pPr>
            <a:r>
              <a:rPr lang="en-US" sz="2400" dirty="0" smtClean="0">
                <a:latin typeface="Arial" pitchFamily="34" charset="0"/>
                <a:ea typeface="ＭＳ Ｐゴシック" pitchFamily="-109" charset="-128"/>
                <a:cs typeface="Arial" pitchFamily="34" charset="0"/>
              </a:rPr>
              <a:t>d.  Rebellious</a:t>
            </a:r>
          </a:p>
          <a:p>
            <a:pPr marL="0" indent="0">
              <a:spcAft>
                <a:spcPts val="600"/>
              </a:spcAft>
            </a:pPr>
            <a:r>
              <a:rPr lang="en-US" sz="2400" dirty="0" smtClean="0">
                <a:latin typeface="Arial" pitchFamily="34" charset="0"/>
                <a:ea typeface="ＭＳ Ｐゴシック" pitchFamily="-109" charset="-128"/>
                <a:cs typeface="Arial" pitchFamily="34" charset="0"/>
              </a:rPr>
              <a:t>e.  Depressed</a:t>
            </a:r>
            <a:endParaRPr lang="en-US" sz="2400" dirty="0" smtClean="0">
              <a:solidFill>
                <a:srgbClr val="AD2F0D"/>
              </a:solidFill>
              <a:latin typeface="Arial" pitchFamily="34" charset="0"/>
              <a:cs typeface="Arial" pitchFamily="34" charset="0"/>
            </a:endParaRPr>
          </a:p>
        </p:txBody>
      </p:sp>
      <p:sp>
        <p:nvSpPr>
          <p:cNvPr id="47108" name="Footer Placeholder 3"/>
          <p:cNvSpPr>
            <a:spLocks noGrp="1"/>
          </p:cNvSpPr>
          <p:nvPr>
            <p:ph type="ftr" sz="quarter" idx="10"/>
          </p:nvPr>
        </p:nvSpPr>
        <p:spPr/>
        <p:txBody>
          <a:bodyPr/>
          <a:lstStyle/>
          <a:p>
            <a:pPr algn="r">
              <a:defRPr/>
            </a:pPr>
            <a:r>
              <a:rPr lang="en-US" dirty="0" smtClean="0">
                <a:latin typeface="Arial" pitchFamily="34" charset="0"/>
                <a:cs typeface="Arial" pitchFamily="34" charset="0"/>
              </a:rPr>
              <a:t>V</a:t>
            </a:r>
          </a:p>
        </p:txBody>
      </p:sp>
      <p:sp>
        <p:nvSpPr>
          <p:cNvPr id="6" name="Oval 5"/>
          <p:cNvSpPr/>
          <p:nvPr/>
        </p:nvSpPr>
        <p:spPr bwMode="auto">
          <a:xfrm>
            <a:off x="202019" y="3232298"/>
            <a:ext cx="3083441" cy="520995"/>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charset="0"/>
            </a:endParaRPr>
          </a:p>
        </p:txBody>
      </p:sp>
      <p:sp>
        <p:nvSpPr>
          <p:cNvPr id="7" name="TextBox 6"/>
          <p:cNvSpPr txBox="1"/>
          <p:nvPr/>
        </p:nvSpPr>
        <p:spPr>
          <a:xfrm>
            <a:off x="4625163" y="2860159"/>
            <a:ext cx="3561907" cy="892552"/>
          </a:xfrm>
          <a:prstGeom prst="rect">
            <a:avLst/>
          </a:prstGeom>
          <a:noFill/>
        </p:spPr>
        <p:txBody>
          <a:bodyPr wrap="square" rtlCol="0">
            <a:spAutoFit/>
          </a:bodyPr>
          <a:lstStyle/>
          <a:p>
            <a:r>
              <a:rPr lang="en-US" b="1" dirty="0">
                <a:solidFill>
                  <a:srgbClr val="002060"/>
                </a:solidFill>
                <a:latin typeface="Arial" pitchFamily="34" charset="0"/>
                <a:ea typeface="ＭＳ Ｐゴシック"/>
                <a:cs typeface="Arial" pitchFamily="34" charset="0"/>
              </a:rPr>
              <a:t>Students want our </a:t>
            </a:r>
            <a:r>
              <a:rPr lang="en-US" sz="2800" b="1" dirty="0">
                <a:solidFill>
                  <a:srgbClr val="002060"/>
                </a:solidFill>
                <a:latin typeface="Arial" pitchFamily="34" charset="0"/>
                <a:ea typeface="ＭＳ Ｐゴシック"/>
                <a:cs typeface="Arial" pitchFamily="34" charset="0"/>
              </a:rPr>
              <a:t>guidance</a:t>
            </a:r>
            <a:r>
              <a:rPr lang="en-US" b="1" dirty="0">
                <a:solidFill>
                  <a:srgbClr val="002060"/>
                </a:solidFill>
                <a:latin typeface="Arial" pitchFamily="34" charset="0"/>
                <a:ea typeface="ＭＳ Ｐゴシック"/>
                <a:cs typeface="Arial" pitchFamily="34" charset="0"/>
              </a:rPr>
              <a:t>…</a:t>
            </a:r>
            <a:endParaRPr lang="en-US" dirty="0">
              <a:latin typeface="Arial" pitchFamily="34" charset="0"/>
              <a:cs typeface="Arial" pitchFamily="34" charset="0"/>
            </a:endParaRPr>
          </a:p>
        </p:txBody>
      </p:sp>
      <p:sp>
        <p:nvSpPr>
          <p:cNvPr id="8" name="TextBox 7"/>
          <p:cNvSpPr txBox="1"/>
          <p:nvPr/>
        </p:nvSpPr>
        <p:spPr>
          <a:xfrm>
            <a:off x="4614530" y="2913321"/>
            <a:ext cx="184731" cy="461665"/>
          </a:xfrm>
          <a:prstGeom prst="rect">
            <a:avLst/>
          </a:prstGeom>
          <a:noFill/>
        </p:spPr>
        <p:txBody>
          <a:bodyPr wrap="none" rtlCol="0">
            <a:spAutoFit/>
          </a:bodyPr>
          <a:lstStyle/>
          <a:p>
            <a:endParaRPr lang="en-US" dirty="0"/>
          </a:p>
        </p:txBody>
      </p:sp>
      <p:sp>
        <p:nvSpPr>
          <p:cNvPr id="10" name="TextBox 9"/>
          <p:cNvSpPr txBox="1"/>
          <p:nvPr/>
        </p:nvSpPr>
        <p:spPr>
          <a:xfrm>
            <a:off x="4763386" y="4157330"/>
            <a:ext cx="3072809" cy="1323439"/>
          </a:xfrm>
          <a:prstGeom prst="rect">
            <a:avLst/>
          </a:prstGeom>
          <a:noFill/>
        </p:spPr>
        <p:txBody>
          <a:bodyPr wrap="square" rtlCol="0">
            <a:spAutoFit/>
          </a:bodyPr>
          <a:lstStyle/>
          <a:p>
            <a:pPr>
              <a:defRPr/>
            </a:pPr>
            <a:r>
              <a:rPr lang="en-US" b="1" dirty="0">
                <a:solidFill>
                  <a:srgbClr val="002060"/>
                </a:solidFill>
                <a:latin typeface="Arial" pitchFamily="34" charset="0"/>
                <a:ea typeface="ＭＳ Ｐゴシック"/>
                <a:cs typeface="Arial" pitchFamily="34" charset="0"/>
              </a:rPr>
              <a:t>Even though they </a:t>
            </a:r>
          </a:p>
          <a:p>
            <a:pPr>
              <a:defRPr/>
            </a:pPr>
            <a:r>
              <a:rPr lang="en-US" sz="3200" b="1" dirty="0">
                <a:solidFill>
                  <a:srgbClr val="002060"/>
                </a:solidFill>
                <a:latin typeface="Arial" pitchFamily="34" charset="0"/>
                <a:ea typeface="ＭＳ Ｐゴシック"/>
                <a:cs typeface="Arial" pitchFamily="34" charset="0"/>
              </a:rPr>
              <a:t>complain </a:t>
            </a:r>
          </a:p>
          <a:p>
            <a:pPr>
              <a:defRPr/>
            </a:pPr>
            <a:r>
              <a:rPr lang="en-US" b="1" dirty="0">
                <a:solidFill>
                  <a:srgbClr val="002060"/>
                </a:solidFill>
                <a:latin typeface="Arial" pitchFamily="34" charset="0"/>
                <a:ea typeface="ＭＳ Ｐゴシック"/>
                <a:cs typeface="Arial" pitchFamily="34" charset="0"/>
              </a:rPr>
              <a:t>about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pic>
        <p:nvPicPr>
          <p:cNvPr id="7" name="Video for April and Courtney.mpg">
            <a:hlinkClick r:id="" action="ppaction://media"/>
          </p:cNvPr>
          <p:cNvPicPr>
            <a:picLocks noGrp="1" noRot="1" noChangeAspect="1"/>
          </p:cNvPicPr>
          <p:nvPr>
            <p:ph idx="1"/>
            <a:videoFile r:link="rId1"/>
          </p:nvPr>
        </p:nvPicPr>
        <p:blipFill>
          <a:blip r:embed="rId3"/>
          <a:stretch>
            <a:fillRect/>
          </a:stretch>
        </p:blipFill>
        <p:spPr>
          <a:xfrm>
            <a:off x="546913" y="1065465"/>
            <a:ext cx="8033655" cy="5127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1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solidFill>
                  <a:schemeClr val="accent1"/>
                </a:solidFill>
                <a:latin typeface="Arial" pitchFamily="34" charset="0"/>
                <a:cs typeface="Arial" pitchFamily="34" charset="0"/>
              </a:rPr>
              <a:t>Orientation</a:t>
            </a:r>
            <a:endParaRPr lang="en-US" sz="2800" dirty="0">
              <a:solidFill>
                <a:schemeClr val="accent1"/>
              </a:solidFill>
              <a:latin typeface="Arial" pitchFamily="34" charset="0"/>
              <a:cs typeface="Arial" pitchFamily="34" charset="0"/>
            </a:endParaRPr>
          </a:p>
        </p:txBody>
      </p:sp>
      <p:sp>
        <p:nvSpPr>
          <p:cNvPr id="5" name="Content Placeholder 4"/>
          <p:cNvSpPr>
            <a:spLocks noGrp="1"/>
          </p:cNvSpPr>
          <p:nvPr>
            <p:ph idx="1"/>
          </p:nvPr>
        </p:nvSpPr>
        <p:spPr>
          <a:xfrm>
            <a:off x="488950" y="2133600"/>
            <a:ext cx="7613650" cy="3948223"/>
          </a:xfrm>
        </p:spPr>
        <p:txBody>
          <a:bodyPr/>
          <a:lstStyle/>
          <a:p>
            <a:r>
              <a:rPr lang="en-US" dirty="0" smtClean="0">
                <a:solidFill>
                  <a:schemeClr val="tx1"/>
                </a:solidFill>
                <a:latin typeface="Arial" pitchFamily="34" charset="0"/>
                <a:cs typeface="Arial" pitchFamily="34" charset="0"/>
              </a:rPr>
              <a:t>Took part in an online orientation prior to the beginning of classes:</a:t>
            </a:r>
            <a:endParaRPr lang="en-US" dirty="0" smtClean="0">
              <a:solidFill>
                <a:schemeClr val="accent1"/>
              </a:solidFill>
              <a:latin typeface="Arial" pitchFamily="34" charset="0"/>
              <a:cs typeface="Arial" pitchFamily="34" charset="0"/>
            </a:endParaRPr>
          </a:p>
          <a:p>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Attended an on-campus orientation program prior to the beginning of class:</a:t>
            </a:r>
            <a:endParaRPr lang="en-US" dirty="0" smtClean="0">
              <a:solidFill>
                <a:schemeClr val="accent1"/>
              </a:solidFill>
              <a:latin typeface="Arial" pitchFamily="34" charset="0"/>
              <a:cs typeface="Arial" pitchFamily="34" charset="0"/>
            </a:endParaRPr>
          </a:p>
          <a:p>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 </a:t>
            </a:r>
            <a:endParaRPr lang="en-US" dirty="0">
              <a:solidFill>
                <a:schemeClr val="tx1"/>
              </a:solidFill>
              <a:latin typeface="Arial" pitchFamily="34" charset="0"/>
              <a:cs typeface="Arial" pitchFamily="34" charset="0"/>
            </a:endParaRPr>
          </a:p>
        </p:txBody>
      </p:sp>
      <p:sp>
        <p:nvSpPr>
          <p:cNvPr id="8" name="TextBox 7"/>
          <p:cNvSpPr txBox="1"/>
          <p:nvPr/>
        </p:nvSpPr>
        <p:spPr>
          <a:xfrm>
            <a:off x="3179135" y="2541181"/>
            <a:ext cx="797442" cy="461665"/>
          </a:xfrm>
          <a:prstGeom prst="rect">
            <a:avLst/>
          </a:prstGeom>
          <a:noFill/>
        </p:spPr>
        <p:txBody>
          <a:bodyPr wrap="square" rtlCol="0">
            <a:spAutoFit/>
          </a:bodyPr>
          <a:lstStyle/>
          <a:p>
            <a:r>
              <a:rPr lang="en-US" b="1" dirty="0" smtClean="0">
                <a:solidFill>
                  <a:schemeClr val="accent1"/>
                </a:solidFill>
                <a:latin typeface="Arial" pitchFamily="34" charset="0"/>
                <a:cs typeface="Arial" pitchFamily="34" charset="0"/>
              </a:rPr>
              <a:t>17%</a:t>
            </a:r>
            <a:endParaRPr lang="en-US" b="1" dirty="0"/>
          </a:p>
        </p:txBody>
      </p:sp>
      <p:sp>
        <p:nvSpPr>
          <p:cNvPr id="10" name="TextBox 9"/>
          <p:cNvSpPr txBox="1"/>
          <p:nvPr/>
        </p:nvSpPr>
        <p:spPr>
          <a:xfrm>
            <a:off x="3083443" y="4104167"/>
            <a:ext cx="1190846" cy="461665"/>
          </a:xfrm>
          <a:prstGeom prst="rect">
            <a:avLst/>
          </a:prstGeom>
          <a:noFill/>
        </p:spPr>
        <p:txBody>
          <a:bodyPr wrap="square" rtlCol="0">
            <a:spAutoFit/>
          </a:bodyPr>
          <a:lstStyle/>
          <a:p>
            <a:r>
              <a:rPr lang="en-US" b="1" dirty="0" smtClean="0">
                <a:solidFill>
                  <a:schemeClr val="accent1"/>
                </a:solidFill>
                <a:latin typeface="Arial" pitchFamily="34" charset="0"/>
                <a:cs typeface="Arial" pitchFamily="34" charset="0"/>
              </a:rPr>
              <a:t>37%</a:t>
            </a:r>
            <a:endParaRPr lang="en-US" b="1" dirty="0"/>
          </a:p>
        </p:txBody>
      </p:sp>
      <p:sp>
        <p:nvSpPr>
          <p:cNvPr id="7" name="Text Box 5"/>
          <p:cNvSpPr txBox="1">
            <a:spLocks noChangeArrowheads="1"/>
          </p:cNvSpPr>
          <p:nvPr/>
        </p:nvSpPr>
        <p:spPr bwMode="auto">
          <a:xfrm>
            <a:off x="638175" y="5826125"/>
            <a:ext cx="2403475" cy="461665"/>
          </a:xfrm>
          <a:prstGeom prst="rect">
            <a:avLst/>
          </a:prstGeom>
          <a:noFill/>
          <a:ln w="9525">
            <a:noFill/>
            <a:miter lim="800000"/>
            <a:headEnd/>
            <a:tailEnd/>
          </a:ln>
        </p:spPr>
        <p:txBody>
          <a:bodyPr>
            <a:spAutoFit/>
          </a:bodyPr>
          <a:lstStyle/>
          <a:p>
            <a:r>
              <a:rPr lang="en-US" sz="1200" i="0" dirty="0">
                <a:solidFill>
                  <a:srgbClr val="102966"/>
                </a:solidFill>
                <a:latin typeface="Arial Narrow" pitchFamily="34" charset="0"/>
              </a:rPr>
              <a:t>Source: </a:t>
            </a:r>
            <a:r>
              <a:rPr lang="en-US" sz="1200" i="0" dirty="0" smtClean="0">
                <a:solidFill>
                  <a:srgbClr val="102966"/>
                </a:solidFill>
                <a:latin typeface="Arial Narrow" pitchFamily="34" charset="0"/>
              </a:rPr>
              <a:t>2009 </a:t>
            </a:r>
            <a:r>
              <a:rPr lang="en-US" sz="1200" dirty="0">
                <a:solidFill>
                  <a:srgbClr val="102966"/>
                </a:solidFill>
                <a:latin typeface="Arial Narrow" pitchFamily="34" charset="0"/>
              </a:rPr>
              <a:t>SENSE</a:t>
            </a:r>
            <a:r>
              <a:rPr lang="en-US" sz="1200" i="0" dirty="0">
                <a:solidFill>
                  <a:srgbClr val="102966"/>
                </a:solidFill>
                <a:latin typeface="Arial Narrow" pitchFamily="34" charset="0"/>
              </a:rPr>
              <a:t> </a:t>
            </a:r>
            <a:r>
              <a:rPr lang="en-US" sz="1200" i="0" dirty="0" smtClean="0">
                <a:solidFill>
                  <a:srgbClr val="102966"/>
                </a:solidFill>
                <a:latin typeface="Arial Narrow" pitchFamily="34" charset="0"/>
              </a:rPr>
              <a:t>Oregon Consortium data</a:t>
            </a:r>
            <a:endParaRPr lang="en-US" sz="1200" i="0" dirty="0">
              <a:solidFill>
                <a:srgbClr val="102966"/>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endParaRPr lang="en-US" dirty="0"/>
          </a:p>
        </p:txBody>
      </p:sp>
      <p:sp>
        <p:nvSpPr>
          <p:cNvPr id="4" name="Content Placeholder 3"/>
          <p:cNvSpPr>
            <a:spLocks noGrp="1"/>
          </p:cNvSpPr>
          <p:nvPr>
            <p:ph idx="4294967295"/>
          </p:nvPr>
        </p:nvSpPr>
        <p:spPr>
          <a:xfrm>
            <a:off x="446567" y="1148316"/>
            <a:ext cx="8070111" cy="5265184"/>
          </a:xfrm>
          <a:ln>
            <a:noFill/>
          </a:ln>
        </p:spPr>
        <p:txBody>
          <a:bodyPr/>
          <a:lstStyle/>
          <a:p>
            <a:r>
              <a:rPr lang="en-US" dirty="0" smtClean="0">
                <a:latin typeface="Arial" pitchFamily="34" charset="0"/>
                <a:cs typeface="Arial" pitchFamily="34" charset="0"/>
              </a:rPr>
              <a:t>Of students who report </a:t>
            </a:r>
            <a:r>
              <a:rPr lang="en-US" u="sng" dirty="0" smtClean="0">
                <a:solidFill>
                  <a:schemeClr val="tx1"/>
                </a:solidFill>
                <a:latin typeface="Arial" pitchFamily="34" charset="0"/>
                <a:cs typeface="Arial" pitchFamily="34" charset="0"/>
              </a:rPr>
              <a:t>knowing</a:t>
            </a:r>
            <a:r>
              <a:rPr lang="en-US" dirty="0" smtClean="0">
                <a:latin typeface="Arial" pitchFamily="34" charset="0"/>
                <a:cs typeface="Arial" pitchFamily="34" charset="0"/>
              </a:rPr>
              <a:t> about the following services….the percentage of respondents who report </a:t>
            </a:r>
            <a:r>
              <a:rPr lang="en-US" i="1" dirty="0" smtClean="0">
                <a:solidFill>
                  <a:schemeClr val="tx1"/>
                </a:solidFill>
                <a:latin typeface="Arial" pitchFamily="34" charset="0"/>
                <a:cs typeface="Arial" pitchFamily="34" charset="0"/>
              </a:rPr>
              <a:t>never</a:t>
            </a:r>
            <a:r>
              <a:rPr lang="en-US" dirty="0" smtClean="0">
                <a:latin typeface="Arial" pitchFamily="34" charset="0"/>
                <a:cs typeface="Arial" pitchFamily="34" charset="0"/>
              </a:rPr>
              <a:t> using them from the time of their decision to attend the college to the end of the first three weeks…</a:t>
            </a:r>
          </a:p>
          <a:p>
            <a:endParaRPr lang="en-US" sz="2400" dirty="0">
              <a:latin typeface="Arial" pitchFamily="34" charset="0"/>
              <a:cs typeface="Arial" pitchFamily="34" charset="0"/>
            </a:endParaRPr>
          </a:p>
        </p:txBody>
      </p:sp>
      <p:graphicFrame>
        <p:nvGraphicFramePr>
          <p:cNvPr id="5" name="Chart 4"/>
          <p:cNvGraphicFramePr/>
          <p:nvPr/>
        </p:nvGraphicFramePr>
        <p:xfrm>
          <a:off x="1534633" y="2413591"/>
          <a:ext cx="6096000" cy="34727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5"/>
          <p:cNvSpPr txBox="1">
            <a:spLocks noChangeArrowheads="1"/>
          </p:cNvSpPr>
          <p:nvPr/>
        </p:nvSpPr>
        <p:spPr bwMode="auto">
          <a:xfrm>
            <a:off x="638175" y="5826125"/>
            <a:ext cx="2403475" cy="277813"/>
          </a:xfrm>
          <a:prstGeom prst="rect">
            <a:avLst/>
          </a:prstGeom>
          <a:noFill/>
          <a:ln w="9525">
            <a:noFill/>
            <a:miter lim="800000"/>
            <a:headEnd/>
            <a:tailEnd/>
          </a:ln>
        </p:spPr>
        <p:txBody>
          <a:bodyPr>
            <a:spAutoFit/>
          </a:bodyPr>
          <a:lstStyle/>
          <a:p>
            <a:r>
              <a:rPr lang="en-US" sz="1200" i="0" dirty="0">
                <a:solidFill>
                  <a:srgbClr val="102966"/>
                </a:solidFill>
                <a:latin typeface="Arial Narrow" pitchFamily="34" charset="0"/>
              </a:rPr>
              <a:t>Source: </a:t>
            </a:r>
            <a:r>
              <a:rPr lang="en-US" sz="1200" i="0" dirty="0" smtClean="0">
                <a:solidFill>
                  <a:srgbClr val="102966"/>
                </a:solidFill>
                <a:latin typeface="Arial Narrow" pitchFamily="34" charset="0"/>
              </a:rPr>
              <a:t>2009 </a:t>
            </a:r>
            <a:r>
              <a:rPr lang="en-US" sz="1200" dirty="0">
                <a:solidFill>
                  <a:srgbClr val="102966"/>
                </a:solidFill>
                <a:latin typeface="Arial Narrow" pitchFamily="34" charset="0"/>
              </a:rPr>
              <a:t>SENSE</a:t>
            </a:r>
            <a:r>
              <a:rPr lang="en-US" sz="1200" i="0" dirty="0">
                <a:solidFill>
                  <a:srgbClr val="102966"/>
                </a:solidFill>
                <a:latin typeface="Arial Narrow" pitchFamily="34" charset="0"/>
              </a:rPr>
              <a:t> </a:t>
            </a:r>
            <a:r>
              <a:rPr lang="en-US" sz="1200" i="0" dirty="0" smtClean="0">
                <a:solidFill>
                  <a:srgbClr val="102966"/>
                </a:solidFill>
                <a:latin typeface="Arial Narrow" pitchFamily="34" charset="0"/>
              </a:rPr>
              <a:t>National data</a:t>
            </a:r>
            <a:endParaRPr lang="en-US" sz="1200" i="0" dirty="0">
              <a:solidFill>
                <a:srgbClr val="102966"/>
              </a:solidFill>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3600" dirty="0" smtClean="0">
                <a:latin typeface="Arial" pitchFamily="34" charset="0"/>
                <a:ea typeface="ＭＳ Ｐゴシック" pitchFamily="-109" charset="-128"/>
                <a:cs typeface="Arial" pitchFamily="34" charset="0"/>
              </a:rPr>
              <a:t>Colleges Meeting the Challenge</a:t>
            </a:r>
          </a:p>
        </p:txBody>
      </p:sp>
      <p:sp>
        <p:nvSpPr>
          <p:cNvPr id="50180" name="Footer Placeholder 3"/>
          <p:cNvSpPr>
            <a:spLocks noGrp="1"/>
          </p:cNvSpPr>
          <p:nvPr>
            <p:ph type="ftr" sz="quarter" idx="10"/>
          </p:nvPr>
        </p:nvSpPr>
        <p:spPr/>
        <p:txBody>
          <a:bodyPr/>
          <a:lstStyle/>
          <a:p>
            <a:pPr>
              <a:defRPr/>
            </a:pPr>
            <a:endParaRPr lang="en-US" dirty="0" smtClean="0">
              <a:latin typeface="Times" pitchFamily="18" charset="0"/>
            </a:endParaRPr>
          </a:p>
        </p:txBody>
      </p:sp>
      <p:sp>
        <p:nvSpPr>
          <p:cNvPr id="5" name="Content Placeholder 4"/>
          <p:cNvSpPr>
            <a:spLocks noGrp="1"/>
          </p:cNvSpPr>
          <p:nvPr>
            <p:ph idx="1"/>
          </p:nvPr>
        </p:nvSpPr>
        <p:spPr/>
        <p:txBody>
          <a:bodyPr/>
          <a:lstStyle/>
          <a:p>
            <a:pPr>
              <a:buFont typeface="Arial" pitchFamily="34" charset="0"/>
              <a:buChar char="•"/>
            </a:pPr>
            <a:r>
              <a:rPr lang="en-US" sz="2400" dirty="0" smtClean="0">
                <a:latin typeface="Arial" pitchFamily="34" charset="0"/>
                <a:cs typeface="Arial" pitchFamily="34" charset="0"/>
              </a:rPr>
              <a:t>Coastal Bend College (TX)</a:t>
            </a:r>
          </a:p>
          <a:p>
            <a:pPr>
              <a:buFont typeface="Arial" pitchFamily="34" charset="0"/>
              <a:buChar char="•"/>
            </a:pPr>
            <a:r>
              <a:rPr lang="en-US" sz="2400" dirty="0" smtClean="0">
                <a:latin typeface="Arial" pitchFamily="34" charset="0"/>
                <a:cs typeface="Arial" pitchFamily="34" charset="0"/>
              </a:rPr>
              <a:t>Lamar Institute of Technology (TX) </a:t>
            </a:r>
          </a:p>
          <a:p>
            <a:pPr>
              <a:buFont typeface="Arial" pitchFamily="34" charset="0"/>
              <a:buChar char="•"/>
            </a:pP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95300" y="749300"/>
            <a:ext cx="7632700" cy="904009"/>
          </a:xfrm>
        </p:spPr>
        <p:txBody>
          <a:bodyPr/>
          <a:lstStyle/>
          <a:p>
            <a:r>
              <a:rPr lang="en-US" dirty="0" smtClean="0">
                <a:ea typeface="ＭＳ Ｐゴシック"/>
                <a:cs typeface="ＭＳ Ｐゴシック"/>
              </a:rPr>
              <a:t>Agenda</a:t>
            </a:r>
          </a:p>
        </p:txBody>
      </p:sp>
      <p:sp>
        <p:nvSpPr>
          <p:cNvPr id="12291" name="Content Placeholder 2"/>
          <p:cNvSpPr>
            <a:spLocks noGrp="1"/>
          </p:cNvSpPr>
          <p:nvPr>
            <p:ph idx="1"/>
          </p:nvPr>
        </p:nvSpPr>
        <p:spPr>
          <a:xfrm>
            <a:off x="488950" y="1828800"/>
            <a:ext cx="7980795" cy="4424218"/>
          </a:xfrm>
        </p:spPr>
        <p:txBody>
          <a:bodyPr/>
          <a:lstStyle/>
          <a:p>
            <a:pPr>
              <a:buClr>
                <a:srgbClr val="C00000"/>
              </a:buClr>
              <a:buFont typeface="Wingdings" pitchFamily="2" charset="2"/>
              <a:buChar char="§"/>
            </a:pPr>
            <a:r>
              <a:rPr lang="en-US" dirty="0" smtClean="0">
                <a:ea typeface="ＭＳ Ｐゴシック"/>
                <a:cs typeface="ＭＳ Ｐゴシック"/>
              </a:rPr>
              <a:t>Talk about student engagement and </a:t>
            </a:r>
            <a:r>
              <a:rPr lang="en-US" i="1" dirty="0" smtClean="0">
                <a:ea typeface="ＭＳ Ｐゴシック"/>
                <a:cs typeface="ＭＳ Ｐゴシック"/>
              </a:rPr>
              <a:t>SENSE</a:t>
            </a:r>
          </a:p>
          <a:p>
            <a:pPr>
              <a:buClr>
                <a:srgbClr val="C00000"/>
              </a:buClr>
              <a:buFont typeface="Wingdings" pitchFamily="2" charset="2"/>
              <a:buChar char="§"/>
            </a:pPr>
            <a:r>
              <a:rPr lang="en-US" dirty="0" smtClean="0">
                <a:ea typeface="ＭＳ Ｐゴシック"/>
                <a:cs typeface="ＭＳ Ｐゴシック"/>
              </a:rPr>
              <a:t>Share what we’ve learned about entering student engagement</a:t>
            </a:r>
          </a:p>
          <a:p>
            <a:pPr>
              <a:buClr>
                <a:srgbClr val="C00000"/>
              </a:buClr>
              <a:buFont typeface="Wingdings" pitchFamily="2" charset="2"/>
              <a:buChar char="§"/>
            </a:pPr>
            <a:r>
              <a:rPr lang="en-US" dirty="0" smtClean="0">
                <a:ea typeface="ＭＳ Ｐゴシック"/>
                <a:cs typeface="ＭＳ Ｐゴシック"/>
              </a:rPr>
              <a:t>Share Oregon Consortium </a:t>
            </a:r>
            <a:r>
              <a:rPr lang="en-US" i="1" dirty="0" smtClean="0">
                <a:ea typeface="ＭＳ Ｐゴシック"/>
                <a:cs typeface="ＭＳ Ｐゴシック"/>
              </a:rPr>
              <a:t>SENSE </a:t>
            </a:r>
            <a:r>
              <a:rPr lang="en-US" dirty="0" smtClean="0">
                <a:ea typeface="ＭＳ Ｐゴシック"/>
                <a:cs typeface="ＭＳ Ｐゴシック"/>
              </a:rPr>
              <a:t>results</a:t>
            </a:r>
          </a:p>
          <a:p>
            <a:pPr>
              <a:buClr>
                <a:srgbClr val="C00000"/>
              </a:buClr>
              <a:buFont typeface="Wingdings" pitchFamily="2" charset="2"/>
              <a:buChar char="§"/>
            </a:pPr>
            <a:r>
              <a:rPr lang="en-US" dirty="0" smtClean="0">
                <a:ea typeface="ＭＳ Ｐゴシック"/>
                <a:cs typeface="ＭＳ Ｐゴシック"/>
              </a:rPr>
              <a:t>Hear from Linn Benton about their </a:t>
            </a:r>
            <a:r>
              <a:rPr lang="en-US" i="1" dirty="0" smtClean="0">
                <a:ea typeface="ＭＳ Ｐゴシック"/>
                <a:cs typeface="ＭＳ Ｐゴシック"/>
              </a:rPr>
              <a:t>SENSE </a:t>
            </a:r>
            <a:r>
              <a:rPr lang="en-US" dirty="0" smtClean="0">
                <a:ea typeface="ＭＳ Ｐゴシック"/>
                <a:cs typeface="ＭＳ Ｐゴシック"/>
              </a:rPr>
              <a:t>experience</a:t>
            </a:r>
          </a:p>
          <a:p>
            <a:pPr>
              <a:buClr>
                <a:srgbClr val="C00000"/>
              </a:buClr>
              <a:buFont typeface="Wingdings" pitchFamily="2" charset="2"/>
              <a:buChar char="§"/>
            </a:pPr>
            <a:r>
              <a:rPr lang="en-US" dirty="0" smtClean="0">
                <a:ea typeface="ＭＳ Ｐゴシック"/>
                <a:cs typeface="ＭＳ Ｐゴシック"/>
              </a:rPr>
              <a:t>Take a walk through the </a:t>
            </a:r>
            <a:r>
              <a:rPr lang="en-US" i="1" dirty="0" smtClean="0">
                <a:ea typeface="ＭＳ Ｐゴシック"/>
                <a:cs typeface="ＭＳ Ｐゴシック"/>
              </a:rPr>
              <a:t>SENSE</a:t>
            </a:r>
            <a:r>
              <a:rPr lang="en-US" dirty="0" smtClean="0">
                <a:ea typeface="ＭＳ Ｐゴシック"/>
                <a:cs typeface="ＭＳ Ｐゴシック"/>
              </a:rPr>
              <a:t> online reporting system</a:t>
            </a:r>
          </a:p>
          <a:p>
            <a:pPr>
              <a:buClr>
                <a:srgbClr val="C00000"/>
              </a:buClr>
              <a:buFont typeface="Wingdings" pitchFamily="2" charset="2"/>
              <a:buChar char="§"/>
            </a:pPr>
            <a:r>
              <a:rPr lang="en-US" dirty="0" smtClean="0">
                <a:ea typeface="ＭＳ Ｐゴシック"/>
                <a:cs typeface="ＭＳ Ｐゴシック"/>
              </a:rPr>
              <a:t>Dig into college data—good news and challenges</a:t>
            </a:r>
          </a:p>
          <a:p>
            <a:pPr>
              <a:buClr>
                <a:srgbClr val="C00000"/>
              </a:buClr>
              <a:buFont typeface="Wingdings" pitchFamily="2" charset="2"/>
              <a:buChar char="§"/>
            </a:pPr>
            <a:r>
              <a:rPr lang="en-US" dirty="0" smtClean="0">
                <a:ea typeface="ＭＳ Ｐゴシック"/>
                <a:cs typeface="ＭＳ Ｐゴシック"/>
              </a:rPr>
              <a:t>Create college action plans </a:t>
            </a:r>
          </a:p>
          <a:p>
            <a:endParaRPr lang="en-US" dirty="0" smtClean="0">
              <a:ea typeface="ＭＳ Ｐゴシック"/>
              <a:cs typeface="ＭＳ Ｐゴシック"/>
            </a:endParaRPr>
          </a:p>
        </p:txBody>
      </p:sp>
      <p:sp>
        <p:nvSpPr>
          <p:cNvPr id="12292" name="Footer Placeholder 1"/>
          <p:cNvSpPr>
            <a:spLocks noGrp="1"/>
          </p:cNvSpPr>
          <p:nvPr>
            <p:ph type="ftr" sz="quarter" idx="10"/>
          </p:nvPr>
        </p:nvSpPr>
        <p:spPr>
          <a:noFill/>
        </p:spPr>
        <p:txBody>
          <a:bodyPr/>
          <a:lstStyle/>
          <a:p>
            <a:endParaRPr lang="en-US" dirty="0" smtClean="0">
              <a:latin typeface="Times"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00100"/>
            <a:ext cx="7632700" cy="1156292"/>
          </a:xfrm>
        </p:spPr>
        <p:txBody>
          <a:bodyPr/>
          <a:lstStyle/>
          <a:p>
            <a:r>
              <a:rPr lang="en-US" sz="3600" dirty="0" smtClean="0">
                <a:solidFill>
                  <a:schemeClr val="tx1"/>
                </a:solidFill>
                <a:latin typeface="Arial" pitchFamily="34" charset="0"/>
                <a:cs typeface="Arial" pitchFamily="34" charset="0"/>
              </a:rPr>
              <a:t>#5 </a:t>
            </a:r>
            <a:r>
              <a:rPr lang="en-US" sz="3600" i="1" dirty="0" smtClean="0">
                <a:solidFill>
                  <a:schemeClr val="tx1"/>
                </a:solidFill>
                <a:latin typeface="Arial" pitchFamily="34" charset="0"/>
                <a:cs typeface="Arial" pitchFamily="34" charset="0"/>
              </a:rPr>
              <a:t>Success starts with building a Culture of Evidence</a:t>
            </a:r>
            <a:endParaRPr lang="en-US" sz="3600" i="1" dirty="0"/>
          </a:p>
        </p:txBody>
      </p:sp>
      <p:sp>
        <p:nvSpPr>
          <p:cNvPr id="3" name="Content Placeholder 2"/>
          <p:cNvSpPr>
            <a:spLocks noGrp="1"/>
          </p:cNvSpPr>
          <p:nvPr>
            <p:ph idx="1"/>
          </p:nvPr>
        </p:nvSpPr>
        <p:spPr>
          <a:xfrm>
            <a:off x="488950" y="2052084"/>
            <a:ext cx="7613650" cy="3593804"/>
          </a:xfrm>
        </p:spPr>
        <p:txBody>
          <a:bodyPr/>
          <a:lstStyle/>
          <a:p>
            <a:pPr marL="685800" indent="-685800">
              <a:defRPr/>
            </a:pPr>
            <a:endParaRPr lang="en-US" sz="3200" b="0" i="1" dirty="0" smtClean="0">
              <a:latin typeface="Arial" pitchFamily="34" charset="0"/>
              <a:cs typeface="Arial" pitchFamily="34" charset="0"/>
            </a:endParaRPr>
          </a:p>
          <a:p>
            <a:pPr marL="685800" indent="-685800">
              <a:defRPr/>
            </a:pPr>
            <a:r>
              <a:rPr lang="en-US" sz="3200" b="0" i="1" dirty="0" smtClean="0">
                <a:latin typeface="Arial" pitchFamily="34" charset="0"/>
                <a:cs typeface="Arial" pitchFamily="34" charset="0"/>
              </a:rPr>
              <a:t>…understand the facts</a:t>
            </a:r>
          </a:p>
          <a:p>
            <a:pPr marL="685800" indent="-685800">
              <a:defRPr/>
            </a:pPr>
            <a:r>
              <a:rPr lang="en-US" sz="3200" b="0" i="1" dirty="0" smtClean="0">
                <a:latin typeface="Arial" pitchFamily="34" charset="0"/>
                <a:cs typeface="Arial" pitchFamily="34" charset="0"/>
              </a:rPr>
              <a:t>…share the facts</a:t>
            </a:r>
          </a:p>
          <a:p>
            <a:pPr marL="685800" indent="-685800">
              <a:defRPr/>
            </a:pPr>
            <a:r>
              <a:rPr lang="en-US" sz="3200" b="0" i="1" dirty="0" smtClean="0">
                <a:latin typeface="Arial" pitchFamily="34" charset="0"/>
                <a:cs typeface="Arial" pitchFamily="34" charset="0"/>
              </a:rPr>
              <a:t>…act on the facts</a:t>
            </a: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95300" y="558800"/>
            <a:ext cx="7632700" cy="1079500"/>
          </a:xfrm>
        </p:spPr>
        <p:txBody>
          <a:bodyPr/>
          <a:lstStyle/>
          <a:p>
            <a:r>
              <a:rPr lang="en-US" smtClean="0">
                <a:ea typeface="ＭＳ Ｐゴシック" pitchFamily="-109" charset="-128"/>
              </a:rPr>
              <a:t>The Courage to See…</a:t>
            </a:r>
          </a:p>
        </p:txBody>
      </p:sp>
      <p:pic>
        <p:nvPicPr>
          <p:cNvPr id="56323" name="Picture 3" descr="003"/>
          <p:cNvPicPr>
            <a:picLocks noGrp="1" noChangeAspect="1" noChangeArrowheads="1"/>
          </p:cNvPicPr>
          <p:nvPr>
            <p:ph type="body" idx="1"/>
          </p:nvPr>
        </p:nvPicPr>
        <p:blipFill>
          <a:blip r:embed="rId3"/>
          <a:srcRect l="4912" t="4651" r="3616" b="1936"/>
          <a:stretch>
            <a:fillRect/>
          </a:stretch>
        </p:blipFill>
        <p:spPr>
          <a:xfrm>
            <a:off x="2552700" y="1970088"/>
            <a:ext cx="3778250" cy="3878262"/>
          </a:xfrm>
          <a:ln>
            <a:solidFill>
              <a:schemeClr val="tx2"/>
            </a:solidFill>
          </a:ln>
          <a:effectLst>
            <a:outerShdw blurRad="292100" dist="139700" dir="2700000" algn="tl" rotWithShape="0">
              <a:srgbClr val="333333">
                <a:alpha val="65000"/>
              </a:srgbClr>
            </a:outerShdw>
          </a:effectLst>
        </p:spPr>
      </p:pic>
      <p:sp>
        <p:nvSpPr>
          <p:cNvPr id="49156" name="Footer Placeholder 3"/>
          <p:cNvSpPr>
            <a:spLocks noGrp="1"/>
          </p:cNvSpPr>
          <p:nvPr>
            <p:ph type="ftr" sz="quarter" idx="10"/>
          </p:nvPr>
        </p:nvSpPr>
        <p:spPr/>
        <p:txBody>
          <a:bodyPr/>
          <a:lstStyle/>
          <a:p>
            <a:pPr>
              <a:defRPr/>
            </a:pPr>
            <a:endParaRPr lang="en-US" dirty="0" smtClean="0">
              <a:latin typeface="Times"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Colleges Meeting the Challenge </a:t>
            </a:r>
            <a:endParaRPr lang="en-US" dirty="0"/>
          </a:p>
        </p:txBody>
      </p:sp>
      <p:sp>
        <p:nvSpPr>
          <p:cNvPr id="3" name="Content Placeholder 2"/>
          <p:cNvSpPr>
            <a:spLocks noGrp="1"/>
          </p:cNvSpPr>
          <p:nvPr>
            <p:ph idx="1"/>
          </p:nvPr>
        </p:nvSpPr>
        <p:spPr>
          <a:xfrm>
            <a:off x="488950" y="2073349"/>
            <a:ext cx="7613650" cy="4340151"/>
          </a:xfrm>
        </p:spPr>
        <p:txBody>
          <a:bodyPr/>
          <a:lstStyle/>
          <a:p>
            <a:r>
              <a:rPr lang="en-US" sz="2400" dirty="0" smtClean="0"/>
              <a:t>YOU, The Oregon Community Colleges, have started this work!</a:t>
            </a:r>
          </a:p>
          <a:p>
            <a:pPr>
              <a:buFont typeface="Arial" pitchFamily="34" charset="0"/>
              <a:buChar char="•"/>
            </a:pPr>
            <a:r>
              <a:rPr lang="en-US" dirty="0" smtClean="0"/>
              <a:t>Responded to a survey of the “27 Best Practices for Student Success” outlining which colleges have initiatives in place, which are in progress, and which aren’t currently available.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3" name="Content Placeholder 2"/>
          <p:cNvSpPr>
            <a:spLocks noGrp="1"/>
          </p:cNvSpPr>
          <p:nvPr>
            <p:ph idx="4294967295"/>
          </p:nvPr>
        </p:nvSpPr>
        <p:spPr>
          <a:xfrm>
            <a:off x="616688" y="914401"/>
            <a:ext cx="6996962" cy="5499100"/>
          </a:xfrm>
        </p:spPr>
        <p:txBody>
          <a:bodyPr/>
          <a:lstStyle/>
          <a:p>
            <a:r>
              <a:rPr lang="en-US" sz="2400" dirty="0" smtClean="0">
                <a:solidFill>
                  <a:schemeClr val="accent4">
                    <a:lumMod val="90000"/>
                    <a:lumOff val="10000"/>
                  </a:schemeClr>
                </a:solidFill>
                <a:latin typeface="Arial" pitchFamily="34" charset="0"/>
                <a:cs typeface="Arial" pitchFamily="34" charset="0"/>
              </a:rPr>
              <a:t>Available to all students at 10 or more of the Oregon community colleges:</a:t>
            </a:r>
          </a:p>
          <a:p>
            <a:pPr>
              <a:buFont typeface="Arial" pitchFamily="34" charset="0"/>
              <a:buChar char="•"/>
            </a:pPr>
            <a:r>
              <a:rPr lang="en-US" dirty="0" smtClean="0">
                <a:latin typeface="Arial" pitchFamily="34" charset="0"/>
                <a:cs typeface="Arial" pitchFamily="34" charset="0"/>
              </a:rPr>
              <a:t>First term or first year experience</a:t>
            </a:r>
          </a:p>
          <a:p>
            <a:pPr>
              <a:buFont typeface="Arial" pitchFamily="34" charset="0"/>
              <a:buChar char="•"/>
            </a:pPr>
            <a:r>
              <a:rPr lang="en-US" dirty="0" smtClean="0">
                <a:latin typeface="Arial" pitchFamily="34" charset="0"/>
                <a:cs typeface="Arial" pitchFamily="34" charset="0"/>
              </a:rPr>
              <a:t>Learning centers</a:t>
            </a:r>
          </a:p>
          <a:p>
            <a:pPr>
              <a:buFont typeface="Arial" pitchFamily="34" charset="0"/>
              <a:buChar char="•"/>
            </a:pPr>
            <a:r>
              <a:rPr lang="en-US" dirty="0" smtClean="0">
                <a:latin typeface="Arial" pitchFamily="34" charset="0"/>
                <a:cs typeface="Arial" pitchFamily="34" charset="0"/>
              </a:rPr>
              <a:t>Developmental programs</a:t>
            </a:r>
          </a:p>
          <a:p>
            <a:pPr>
              <a:buFont typeface="Arial" pitchFamily="34" charset="0"/>
              <a:buChar char="•"/>
            </a:pPr>
            <a:r>
              <a:rPr lang="en-US" dirty="0" smtClean="0">
                <a:latin typeface="Arial" pitchFamily="34" charset="0"/>
                <a:cs typeface="Arial" pitchFamily="34" charset="0"/>
              </a:rPr>
              <a:t>One-stop enrollment services</a:t>
            </a:r>
          </a:p>
          <a:p>
            <a:pPr>
              <a:buFont typeface="Arial" pitchFamily="34" charset="0"/>
              <a:buChar char="•"/>
            </a:pPr>
            <a:r>
              <a:rPr lang="en-US" dirty="0" smtClean="0">
                <a:latin typeface="Arial" pitchFamily="34" charset="0"/>
                <a:cs typeface="Arial" pitchFamily="34" charset="0"/>
              </a:rPr>
              <a:t>Counseling and support groups</a:t>
            </a:r>
          </a:p>
          <a:p>
            <a:pPr>
              <a:buFont typeface="Arial" pitchFamily="34" charset="0"/>
              <a:buChar char="•"/>
            </a:pPr>
            <a:r>
              <a:rPr lang="en-US" dirty="0" smtClean="0">
                <a:latin typeface="Arial" pitchFamily="34" charset="0"/>
                <a:cs typeface="Arial" pitchFamily="34" charset="0"/>
              </a:rPr>
              <a:t>Financial aid outreach</a:t>
            </a:r>
          </a:p>
          <a:p>
            <a:pPr>
              <a:buFont typeface="Arial" pitchFamily="34" charset="0"/>
              <a:buChar char="•"/>
            </a:pPr>
            <a:r>
              <a:rPr lang="en-US" dirty="0" smtClean="0">
                <a:latin typeface="Arial" pitchFamily="34" charset="0"/>
                <a:cs typeface="Arial" pitchFamily="34" charset="0"/>
              </a:rPr>
              <a:t>Co-curricular activities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Five!</a:t>
            </a:r>
            <a:endParaRPr lang="en-US" dirty="0"/>
          </a:p>
        </p:txBody>
      </p:sp>
      <p:sp>
        <p:nvSpPr>
          <p:cNvPr id="4" name="Footer Placeholder 3"/>
          <p:cNvSpPr>
            <a:spLocks noGrp="1"/>
          </p:cNvSpPr>
          <p:nvPr>
            <p:ph type="ftr" sz="quarter" idx="10"/>
          </p:nvPr>
        </p:nvSpPr>
        <p:spPr/>
        <p:txBody>
          <a:bodyPr/>
          <a:lstStyle/>
          <a:p>
            <a:pPr>
              <a:defRPr/>
            </a:pPr>
            <a:endParaRPr lang="en-US" dirty="0"/>
          </a:p>
        </p:txBody>
      </p:sp>
      <p:pic>
        <p:nvPicPr>
          <p:cNvPr id="40962" name="Picture 2" descr="C:\Documents and Settings\ca788\Local Settings\Temporary Internet Files\Content.IE5\Q3WN0BUQ\MCj00787950000[1].wmf"/>
          <p:cNvPicPr>
            <a:picLocks noGrp="1" noChangeAspect="1" noChangeArrowheads="1"/>
          </p:cNvPicPr>
          <p:nvPr>
            <p:ph idx="1"/>
          </p:nvPr>
        </p:nvPicPr>
        <p:blipFill>
          <a:blip r:embed="rId2"/>
          <a:srcRect/>
          <a:stretch>
            <a:fillRect/>
          </a:stretch>
        </p:blipFill>
        <p:spPr bwMode="auto">
          <a:xfrm>
            <a:off x="3395687" y="2264735"/>
            <a:ext cx="1800175" cy="366030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00100"/>
            <a:ext cx="7632700" cy="635295"/>
          </a:xfrm>
        </p:spPr>
        <p:txBody>
          <a:bodyPr/>
          <a:lstStyle/>
          <a:p>
            <a:r>
              <a:rPr lang="en-US" i="1" dirty="0" smtClean="0"/>
              <a:t>But…</a:t>
            </a:r>
            <a:endParaRPr lang="en-US" i="1" dirty="0"/>
          </a:p>
        </p:txBody>
      </p:sp>
      <p:sp>
        <p:nvSpPr>
          <p:cNvPr id="3" name="Content Placeholder 2"/>
          <p:cNvSpPr>
            <a:spLocks noGrp="1"/>
          </p:cNvSpPr>
          <p:nvPr>
            <p:ph idx="1"/>
          </p:nvPr>
        </p:nvSpPr>
        <p:spPr>
          <a:xfrm>
            <a:off x="488950" y="1584251"/>
            <a:ext cx="7613650" cy="4829249"/>
          </a:xfrm>
        </p:spPr>
        <p:txBody>
          <a:bodyPr/>
          <a:lstStyle/>
          <a:p>
            <a:pPr>
              <a:buFont typeface="Arial" pitchFamily="34" charset="0"/>
              <a:buChar char="•"/>
            </a:pPr>
            <a:r>
              <a:rPr lang="en-US" dirty="0" smtClean="0">
                <a:latin typeface="Arial" pitchFamily="34" charset="0"/>
                <a:cs typeface="Arial" pitchFamily="34" charset="0"/>
              </a:rPr>
              <a:t>Mandatory Orientation is available to all students at </a:t>
            </a:r>
            <a:r>
              <a:rPr lang="en-US" i="1" dirty="0" smtClean="0">
                <a:latin typeface="Arial" pitchFamily="34" charset="0"/>
                <a:cs typeface="Arial" pitchFamily="34" charset="0"/>
              </a:rPr>
              <a:t>only</a:t>
            </a:r>
            <a:r>
              <a:rPr lang="en-US" dirty="0" smtClean="0">
                <a:latin typeface="Arial" pitchFamily="34" charset="0"/>
                <a:cs typeface="Arial" pitchFamily="34" charset="0"/>
              </a:rPr>
              <a:t> 9 colleges</a:t>
            </a:r>
          </a:p>
          <a:p>
            <a:pPr>
              <a:buFont typeface="Arial" pitchFamily="34" charset="0"/>
              <a:buChar char="•"/>
            </a:pPr>
            <a:r>
              <a:rPr lang="en-US" dirty="0" smtClean="0">
                <a:latin typeface="Arial" pitchFamily="34" charset="0"/>
                <a:cs typeface="Arial" pitchFamily="34" charset="0"/>
              </a:rPr>
              <a:t>Financial Aid Outreach is available to all students at </a:t>
            </a:r>
            <a:r>
              <a:rPr lang="en-US" i="1" dirty="0" smtClean="0">
                <a:latin typeface="Arial" pitchFamily="34" charset="0"/>
                <a:cs typeface="Arial" pitchFamily="34" charset="0"/>
              </a:rPr>
              <a:t>only</a:t>
            </a:r>
            <a:r>
              <a:rPr lang="en-US" dirty="0" smtClean="0">
                <a:latin typeface="Arial" pitchFamily="34" charset="0"/>
                <a:cs typeface="Arial" pitchFamily="34" charset="0"/>
              </a:rPr>
              <a:t> 10 colleges</a:t>
            </a:r>
          </a:p>
          <a:p>
            <a:pPr>
              <a:buFont typeface="Arial" pitchFamily="34" charset="0"/>
              <a:buChar char="•"/>
            </a:pPr>
            <a:r>
              <a:rPr lang="en-US" dirty="0" smtClean="0">
                <a:latin typeface="Arial" pitchFamily="34" charset="0"/>
                <a:cs typeface="Arial" pitchFamily="34" charset="0"/>
              </a:rPr>
              <a:t>Mandatory Advising is required of all students at </a:t>
            </a:r>
            <a:r>
              <a:rPr lang="en-US" i="1" dirty="0" smtClean="0">
                <a:latin typeface="Arial" pitchFamily="34" charset="0"/>
                <a:cs typeface="Arial" pitchFamily="34" charset="0"/>
              </a:rPr>
              <a:t>only</a:t>
            </a:r>
            <a:r>
              <a:rPr lang="en-US" dirty="0" smtClean="0">
                <a:latin typeface="Arial" pitchFamily="34" charset="0"/>
                <a:cs typeface="Arial" pitchFamily="34" charset="0"/>
              </a:rPr>
              <a:t> 6 colleges</a:t>
            </a:r>
          </a:p>
          <a:p>
            <a:pPr>
              <a:buFont typeface="Arial" pitchFamily="34" charset="0"/>
              <a:buChar char="•"/>
            </a:pPr>
            <a:r>
              <a:rPr lang="en-US" dirty="0" smtClean="0">
                <a:latin typeface="Arial" pitchFamily="34" charset="0"/>
                <a:cs typeface="Arial" pitchFamily="34" charset="0"/>
              </a:rPr>
              <a:t>Mandatory Assessment is required of all students at </a:t>
            </a:r>
            <a:r>
              <a:rPr lang="en-US" i="1" dirty="0" smtClean="0">
                <a:latin typeface="Arial" pitchFamily="34" charset="0"/>
                <a:cs typeface="Arial" pitchFamily="34" charset="0"/>
              </a:rPr>
              <a:t>only</a:t>
            </a:r>
            <a:r>
              <a:rPr lang="en-US" dirty="0" smtClean="0">
                <a:latin typeface="Arial" pitchFamily="34" charset="0"/>
                <a:cs typeface="Arial" pitchFamily="34" charset="0"/>
              </a:rPr>
              <a:t> 8 colleges</a:t>
            </a:r>
          </a:p>
          <a:p>
            <a:pPr>
              <a:buFont typeface="Arial" pitchFamily="34" charset="0"/>
              <a:buChar char="•"/>
            </a:pPr>
            <a:endParaRPr lang="en-US" dirty="0" smtClean="0">
              <a:latin typeface="Arial" pitchFamily="34" charset="0"/>
              <a:cs typeface="Arial" pitchFamily="34" charset="0"/>
            </a:endParaRPr>
          </a:p>
          <a:p>
            <a:pPr>
              <a:buFont typeface="Arial" pitchFamily="34" charset="0"/>
              <a:buChar char="•"/>
            </a:pPr>
            <a:endParaRPr lang="en-US"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Next in the process…</a:t>
            </a:r>
            <a:endParaRPr lang="en-US" i="1" dirty="0"/>
          </a:p>
        </p:txBody>
      </p:sp>
      <p:sp>
        <p:nvSpPr>
          <p:cNvPr id="3" name="Content Placeholder 2"/>
          <p:cNvSpPr>
            <a:spLocks noGrp="1"/>
          </p:cNvSpPr>
          <p:nvPr>
            <p:ph idx="1"/>
          </p:nvPr>
        </p:nvSpPr>
        <p:spPr/>
        <p:txBody>
          <a:bodyPr/>
          <a:lstStyle/>
          <a:p>
            <a:pPr>
              <a:buFont typeface="Arial" pitchFamily="34" charset="0"/>
              <a:buChar char="•"/>
            </a:pPr>
            <a:r>
              <a:rPr lang="en-US" sz="3200" dirty="0" smtClean="0">
                <a:latin typeface="Arial" pitchFamily="34" charset="0"/>
                <a:cs typeface="Arial" pitchFamily="34" charset="0"/>
              </a:rPr>
              <a:t>Are you focusing your efforts in the right areas?</a:t>
            </a:r>
          </a:p>
          <a:p>
            <a:pPr>
              <a:buFont typeface="Arial" pitchFamily="34" charset="0"/>
              <a:buChar char="•"/>
            </a:pPr>
            <a:r>
              <a:rPr lang="en-US" sz="3200" dirty="0" smtClean="0">
                <a:latin typeface="Arial" pitchFamily="34" charset="0"/>
                <a:cs typeface="Arial" pitchFamily="34" charset="0"/>
              </a:rPr>
              <a:t>Are your efforts effective?</a:t>
            </a:r>
          </a:p>
          <a:p>
            <a:pPr>
              <a:buFont typeface="Arial" pitchFamily="34" charset="0"/>
              <a:buChar char="•"/>
            </a:pPr>
            <a:r>
              <a:rPr lang="en-US" sz="3200" dirty="0" smtClean="0">
                <a:latin typeface="Arial" pitchFamily="34" charset="0"/>
                <a:cs typeface="Arial" pitchFamily="34" charset="0"/>
              </a:rPr>
              <a:t>How do you know?</a:t>
            </a:r>
            <a:endParaRPr lang="en-US" sz="3200"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latin typeface="Arial Narrow" pitchFamily="34" charset="0"/>
              </a:rPr>
              <a:t>Imagine Success!</a:t>
            </a:r>
          </a:p>
        </p:txBody>
      </p:sp>
      <p:pic>
        <p:nvPicPr>
          <p:cNvPr id="26627" name="Picture 2" descr="sectionimage1"/>
          <p:cNvPicPr>
            <a:picLocks noChangeAspect="1" noChangeArrowheads="1"/>
          </p:cNvPicPr>
          <p:nvPr/>
        </p:nvPicPr>
        <p:blipFill>
          <a:blip r:embed="rId3"/>
          <a:srcRect/>
          <a:stretch>
            <a:fillRect/>
          </a:stretch>
        </p:blipFill>
        <p:spPr bwMode="auto">
          <a:xfrm>
            <a:off x="3425825" y="2854325"/>
            <a:ext cx="5718175" cy="3816350"/>
          </a:xfrm>
          <a:prstGeom prst="rect">
            <a:avLst/>
          </a:prstGeom>
          <a:noFill/>
          <a:ln w="9525">
            <a:noFill/>
            <a:miter lim="800000"/>
            <a:headEnd/>
            <a:tailEnd/>
          </a:ln>
        </p:spPr>
      </p:pic>
      <p:sp>
        <p:nvSpPr>
          <p:cNvPr id="26628" name="Rectangle 3"/>
          <p:cNvSpPr>
            <a:spLocks noChangeArrowheads="1"/>
          </p:cNvSpPr>
          <p:nvPr/>
        </p:nvSpPr>
        <p:spPr bwMode="auto">
          <a:xfrm>
            <a:off x="-3175" y="590550"/>
            <a:ext cx="3175" cy="3175"/>
          </a:xfrm>
          <a:prstGeom prst="rect">
            <a:avLst/>
          </a:prstGeom>
          <a:solidFill>
            <a:srgbClr val="FFFFFF"/>
          </a:solidFill>
          <a:ln w="9525">
            <a:noFill/>
            <a:miter lim="800000"/>
            <a:headEnd/>
            <a:tailEnd/>
          </a:ln>
        </p:spPr>
        <p:txBody>
          <a:bodyPr/>
          <a:lstStyle/>
          <a:p>
            <a:endParaRPr lang="en-US"/>
          </a:p>
        </p:txBody>
      </p:sp>
      <p:sp>
        <p:nvSpPr>
          <p:cNvPr id="26629" name="Freeform 4"/>
          <p:cNvSpPr>
            <a:spLocks/>
          </p:cNvSpPr>
          <p:nvPr/>
        </p:nvSpPr>
        <p:spPr bwMode="auto">
          <a:xfrm>
            <a:off x="0" y="2981325"/>
            <a:ext cx="4318000" cy="3873500"/>
          </a:xfrm>
          <a:custGeom>
            <a:avLst/>
            <a:gdLst>
              <a:gd name="T0" fmla="*/ 2147483647 w 2720"/>
              <a:gd name="T1" fmla="*/ 2147483647 h 2440"/>
              <a:gd name="T2" fmla="*/ 2147483647 w 2720"/>
              <a:gd name="T3" fmla="*/ 2147483647 h 2440"/>
              <a:gd name="T4" fmla="*/ 0 w 2720"/>
              <a:gd name="T5" fmla="*/ 2147483647 h 2440"/>
              <a:gd name="T6" fmla="*/ 0 w 2720"/>
              <a:gd name="T7" fmla="*/ 0 h 2440"/>
              <a:gd name="T8" fmla="*/ 2147483647 w 2720"/>
              <a:gd name="T9" fmla="*/ 2147483647 h 2440"/>
              <a:gd name="T10" fmla="*/ 2147483647 w 2720"/>
              <a:gd name="T11" fmla="*/ 2147483647 h 2440"/>
              <a:gd name="T12" fmla="*/ 0 60000 65536"/>
              <a:gd name="T13" fmla="*/ 0 60000 65536"/>
              <a:gd name="T14" fmla="*/ 0 60000 65536"/>
              <a:gd name="T15" fmla="*/ 0 60000 65536"/>
              <a:gd name="T16" fmla="*/ 0 60000 65536"/>
              <a:gd name="T17" fmla="*/ 0 60000 65536"/>
              <a:gd name="T18" fmla="*/ 0 w 2720"/>
              <a:gd name="T19" fmla="*/ 0 h 2440"/>
              <a:gd name="T20" fmla="*/ 2720 w 2720"/>
              <a:gd name="T21" fmla="*/ 2440 h 2440"/>
            </a:gdLst>
            <a:ahLst/>
            <a:cxnLst>
              <a:cxn ang="T12">
                <a:pos x="T0" y="T1"/>
              </a:cxn>
              <a:cxn ang="T13">
                <a:pos x="T2" y="T3"/>
              </a:cxn>
              <a:cxn ang="T14">
                <a:pos x="T4" y="T5"/>
              </a:cxn>
              <a:cxn ang="T15">
                <a:pos x="T6" y="T7"/>
              </a:cxn>
              <a:cxn ang="T16">
                <a:pos x="T8" y="T9"/>
              </a:cxn>
              <a:cxn ang="T17">
                <a:pos x="T10" y="T11"/>
              </a:cxn>
            </a:cxnLst>
            <a:rect l="T18" t="T19" r="T20" b="T21"/>
            <a:pathLst>
              <a:path w="2720" h="2440">
                <a:moveTo>
                  <a:pt x="2632" y="112"/>
                </a:moveTo>
                <a:lnTo>
                  <a:pt x="2104" y="2440"/>
                </a:lnTo>
                <a:lnTo>
                  <a:pt x="0" y="2440"/>
                </a:lnTo>
                <a:lnTo>
                  <a:pt x="0" y="0"/>
                </a:lnTo>
                <a:lnTo>
                  <a:pt x="2720" y="8"/>
                </a:lnTo>
                <a:lnTo>
                  <a:pt x="2632" y="112"/>
                </a:lnTo>
                <a:close/>
              </a:path>
            </a:pathLst>
          </a:custGeom>
          <a:solidFill>
            <a:schemeClr val="folHlink"/>
          </a:solidFill>
          <a:ln w="9525">
            <a:noFill/>
            <a:round/>
            <a:headEnd/>
            <a:tailEnd/>
          </a:ln>
        </p:spPr>
        <p:txBody>
          <a:bodyPr wrap="none" anchor="ctr"/>
          <a:lstStyle/>
          <a:p>
            <a:endParaRPr lang="en-US"/>
          </a:p>
        </p:txBody>
      </p:sp>
      <p:pic>
        <p:nvPicPr>
          <p:cNvPr id="26630" name="Picture 5"/>
          <p:cNvPicPr>
            <a:picLocks noChangeAspect="1" noChangeArrowheads="1"/>
          </p:cNvPicPr>
          <p:nvPr/>
        </p:nvPicPr>
        <p:blipFill>
          <a:blip r:embed="rId4"/>
          <a:srcRect/>
          <a:stretch>
            <a:fillRect/>
          </a:stretch>
        </p:blipFill>
        <p:spPr bwMode="auto">
          <a:xfrm rot="10800000" flipH="1">
            <a:off x="-12700" y="584200"/>
            <a:ext cx="3433763" cy="5788025"/>
          </a:xfrm>
          <a:prstGeom prst="rect">
            <a:avLst/>
          </a:prstGeom>
          <a:noFill/>
          <a:ln w="0">
            <a:noFill/>
            <a:miter lim="800000"/>
            <a:headEnd/>
            <a:tailEnd/>
          </a:ln>
        </p:spPr>
      </p:pic>
      <p:sp>
        <p:nvSpPr>
          <p:cNvPr id="26631" name="Rectangle 6"/>
          <p:cNvSpPr>
            <a:spLocks noChangeArrowheads="1"/>
          </p:cNvSpPr>
          <p:nvPr/>
        </p:nvSpPr>
        <p:spPr bwMode="auto">
          <a:xfrm>
            <a:off x="0" y="-244475"/>
            <a:ext cx="9144000" cy="3467100"/>
          </a:xfrm>
          <a:prstGeom prst="rect">
            <a:avLst/>
          </a:prstGeom>
          <a:solidFill>
            <a:srgbClr val="FFFFEF"/>
          </a:solidFill>
          <a:ln w="9525">
            <a:noFill/>
            <a:miter lim="800000"/>
            <a:headEnd/>
            <a:tailEnd/>
          </a:ln>
        </p:spPr>
        <p:txBody>
          <a:bodyPr wrap="none" anchor="ctr"/>
          <a:lstStyle/>
          <a:p>
            <a:endParaRPr lang="en-US"/>
          </a:p>
        </p:txBody>
      </p:sp>
      <p:sp>
        <p:nvSpPr>
          <p:cNvPr id="26632" name="Rectangle 7"/>
          <p:cNvSpPr>
            <a:spLocks noChangeArrowheads="1"/>
          </p:cNvSpPr>
          <p:nvPr/>
        </p:nvSpPr>
        <p:spPr bwMode="auto">
          <a:xfrm>
            <a:off x="0" y="-228600"/>
            <a:ext cx="9144000" cy="3413125"/>
          </a:xfrm>
          <a:prstGeom prst="rect">
            <a:avLst/>
          </a:prstGeom>
          <a:solidFill>
            <a:srgbClr val="762617"/>
          </a:solidFill>
          <a:ln w="9525">
            <a:noFill/>
            <a:miter lim="800000"/>
            <a:headEnd/>
            <a:tailEnd/>
          </a:ln>
        </p:spPr>
        <p:txBody>
          <a:bodyPr wrap="none" anchor="ctr"/>
          <a:lstStyle/>
          <a:p>
            <a:pPr algn="l"/>
            <a:r>
              <a:rPr lang="en-US" sz="4000" b="1" i="0" dirty="0" smtClean="0">
                <a:solidFill>
                  <a:schemeClr val="accent2"/>
                </a:solidFill>
                <a:latin typeface="Arial" pitchFamily="34" charset="0"/>
                <a:cs typeface="Arial" pitchFamily="34" charset="0"/>
              </a:rPr>
              <a:t>     </a:t>
            </a:r>
            <a:r>
              <a:rPr lang="en-US" sz="4000" b="1" dirty="0" smtClean="0">
                <a:solidFill>
                  <a:schemeClr val="accent2"/>
                </a:solidFill>
                <a:latin typeface="Arial" pitchFamily="34" charset="0"/>
                <a:cs typeface="Arial" pitchFamily="34" charset="0"/>
              </a:rPr>
              <a:t>The SENSE Benchmarks</a:t>
            </a:r>
            <a:endParaRPr lang="en-US" sz="4000" b="1" dirty="0">
              <a:solidFill>
                <a:schemeClr val="accent2"/>
              </a:solidFill>
              <a:latin typeface="Arial" pitchFamily="34" charset="0"/>
              <a:cs typeface="Arial" pitchFamily="34" charset="0"/>
            </a:endParaRPr>
          </a:p>
        </p:txBody>
      </p:sp>
      <p:sp>
        <p:nvSpPr>
          <p:cNvPr id="26633" name="Rectangle 8"/>
          <p:cNvSpPr>
            <a:spLocks noChangeArrowheads="1"/>
          </p:cNvSpPr>
          <p:nvPr/>
        </p:nvSpPr>
        <p:spPr bwMode="auto">
          <a:xfrm>
            <a:off x="0" y="6372225"/>
            <a:ext cx="9144000" cy="485775"/>
          </a:xfrm>
          <a:prstGeom prst="rect">
            <a:avLst/>
          </a:prstGeom>
          <a:solidFill>
            <a:srgbClr val="FFFFEF"/>
          </a:solidFill>
          <a:ln w="9525">
            <a:noFill/>
            <a:miter lim="800000"/>
            <a:headEnd/>
            <a:tailEnd/>
          </a:ln>
        </p:spPr>
        <p:txBody>
          <a:bodyPr wrap="none" anchor="ctr"/>
          <a:lstStyle/>
          <a:p>
            <a:endParaRPr lang="en-US"/>
          </a:p>
        </p:txBody>
      </p:sp>
      <p:sp>
        <p:nvSpPr>
          <p:cNvPr id="26634" name="Rectangle 10"/>
          <p:cNvSpPr>
            <a:spLocks noChangeArrowheads="1"/>
          </p:cNvSpPr>
          <p:nvPr/>
        </p:nvSpPr>
        <p:spPr bwMode="auto">
          <a:xfrm>
            <a:off x="0" y="6410325"/>
            <a:ext cx="9144000" cy="447675"/>
          </a:xfrm>
          <a:prstGeom prst="rect">
            <a:avLst/>
          </a:prstGeom>
          <a:solidFill>
            <a:srgbClr val="762617"/>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Footer Placeholder 3"/>
          <p:cNvSpPr>
            <a:spLocks noGrp="1"/>
          </p:cNvSpPr>
          <p:nvPr>
            <p:ph type="ftr" sz="quarter" idx="10"/>
          </p:nvPr>
        </p:nvSpPr>
        <p:spPr/>
        <p:txBody>
          <a:bodyPr/>
          <a:lstStyle/>
          <a:p>
            <a:pPr>
              <a:defRPr/>
            </a:pPr>
            <a:endParaRPr lang="en-US" dirty="0" smtClean="0">
              <a:latin typeface="Times" pitchFamily="18" charset="0"/>
            </a:endParaRPr>
          </a:p>
        </p:txBody>
      </p:sp>
      <p:sp>
        <p:nvSpPr>
          <p:cNvPr id="5" name="Content Placeholder 4"/>
          <p:cNvSpPr>
            <a:spLocks noGrp="1"/>
          </p:cNvSpPr>
          <p:nvPr>
            <p:ph idx="4294967295"/>
          </p:nvPr>
        </p:nvSpPr>
        <p:spPr>
          <a:xfrm>
            <a:off x="637952" y="1477926"/>
            <a:ext cx="7591648" cy="4935574"/>
          </a:xfrm>
        </p:spPr>
        <p:txBody>
          <a:bodyPr/>
          <a:lstStyle/>
          <a:p>
            <a:pPr>
              <a:buClr>
                <a:srgbClr val="AD2F0D"/>
              </a:buClr>
              <a:buFont typeface="Wingdings" pitchFamily="2" charset="2"/>
              <a:buChar char="ü"/>
            </a:pPr>
            <a:r>
              <a:rPr lang="en-US" sz="2400" dirty="0" smtClean="0">
                <a:latin typeface="Arial" pitchFamily="34" charset="0"/>
                <a:ea typeface="ＭＳ Ｐゴシック" pitchFamily="-109" charset="-128"/>
                <a:cs typeface="Arial" pitchFamily="34" charset="0"/>
              </a:rPr>
              <a:t>Groups of conceptually-related items</a:t>
            </a:r>
          </a:p>
          <a:p>
            <a:pPr>
              <a:buClr>
                <a:srgbClr val="AD2F0D"/>
              </a:buClr>
              <a:buFont typeface="Wingdings" pitchFamily="2" charset="2"/>
              <a:buChar char="ü"/>
            </a:pPr>
            <a:r>
              <a:rPr lang="en-US" sz="2400" dirty="0" smtClean="0">
                <a:latin typeface="Arial" pitchFamily="34" charset="0"/>
                <a:ea typeface="ＭＳ Ｐゴシック" pitchFamily="-109" charset="-128"/>
                <a:cs typeface="Arial" pitchFamily="34" charset="0"/>
              </a:rPr>
              <a:t>Standardized to a national mean of 50</a:t>
            </a:r>
          </a:p>
          <a:p>
            <a:pPr>
              <a:buClr>
                <a:srgbClr val="AD2F0D"/>
              </a:buClr>
              <a:buFont typeface="Wingdings" pitchFamily="2" charset="2"/>
              <a:buChar char="ü"/>
            </a:pPr>
            <a:r>
              <a:rPr lang="en-US" sz="2400" dirty="0" smtClean="0">
                <a:latin typeface="Arial" pitchFamily="34" charset="0"/>
                <a:ea typeface="ＭＳ Ｐゴシック" pitchFamily="-109" charset="-128"/>
                <a:cs typeface="Arial" pitchFamily="34" charset="0"/>
              </a:rPr>
              <a:t>Address key areas of entering student engagement</a:t>
            </a:r>
          </a:p>
          <a:p>
            <a:pPr>
              <a:buClr>
                <a:srgbClr val="AD2F0D"/>
              </a:buClr>
              <a:buFont typeface="Wingdings" pitchFamily="2" charset="2"/>
              <a:buChar char="ü"/>
            </a:pPr>
            <a:r>
              <a:rPr lang="en-US" sz="2400" dirty="0" smtClean="0">
                <a:latin typeface="Arial" pitchFamily="34" charset="0"/>
                <a:ea typeface="ＭＳ Ｐゴシック" pitchFamily="-109" charset="-128"/>
                <a:cs typeface="Arial" pitchFamily="34" charset="0"/>
              </a:rPr>
              <a:t>Provide a way for colleges to compare their own performance with other groups of colleges</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3" name="Content Placeholder 2"/>
          <p:cNvSpPr>
            <a:spLocks noGrp="1"/>
          </p:cNvSpPr>
          <p:nvPr>
            <p:ph idx="4294967295"/>
          </p:nvPr>
        </p:nvSpPr>
        <p:spPr>
          <a:xfrm>
            <a:off x="680484" y="1265274"/>
            <a:ext cx="7634176" cy="5148226"/>
          </a:xfrm>
        </p:spPr>
        <p:txBody>
          <a:bodyPr/>
          <a:lstStyle/>
          <a:p>
            <a:pPr>
              <a:buFont typeface="Arial" pitchFamily="34" charset="0"/>
              <a:buChar char="•"/>
            </a:pPr>
            <a:r>
              <a:rPr lang="en-US" sz="2400" dirty="0" smtClean="0">
                <a:latin typeface="Arial" pitchFamily="34" charset="0"/>
                <a:cs typeface="Arial" pitchFamily="34" charset="0"/>
              </a:rPr>
              <a:t>Early Connections</a:t>
            </a:r>
          </a:p>
          <a:p>
            <a:pPr>
              <a:buFont typeface="Arial" pitchFamily="34" charset="0"/>
              <a:buChar char="•"/>
            </a:pPr>
            <a:r>
              <a:rPr lang="en-US" sz="2400" dirty="0" smtClean="0">
                <a:latin typeface="Arial" pitchFamily="34" charset="0"/>
                <a:cs typeface="Arial" pitchFamily="34" charset="0"/>
              </a:rPr>
              <a:t>High Expectations and Aspirations</a:t>
            </a:r>
          </a:p>
          <a:p>
            <a:pPr>
              <a:buFont typeface="Arial" pitchFamily="34" charset="0"/>
              <a:buChar char="•"/>
            </a:pPr>
            <a:r>
              <a:rPr lang="en-US" sz="2400" dirty="0" smtClean="0">
                <a:latin typeface="Arial" pitchFamily="34" charset="0"/>
                <a:cs typeface="Arial" pitchFamily="34" charset="0"/>
              </a:rPr>
              <a:t>Clear Academic Plan and Pathway</a:t>
            </a:r>
          </a:p>
          <a:p>
            <a:pPr>
              <a:buFont typeface="Arial" pitchFamily="34" charset="0"/>
              <a:buChar char="•"/>
            </a:pPr>
            <a:r>
              <a:rPr lang="en-US" sz="2400" dirty="0" smtClean="0">
                <a:latin typeface="Arial" pitchFamily="34" charset="0"/>
                <a:cs typeface="Arial" pitchFamily="34" charset="0"/>
              </a:rPr>
              <a:t>Effective Track to College Readiness</a:t>
            </a:r>
          </a:p>
          <a:p>
            <a:pPr>
              <a:buFont typeface="Arial" pitchFamily="34" charset="0"/>
              <a:buChar char="•"/>
            </a:pPr>
            <a:r>
              <a:rPr lang="en-US" sz="2400" dirty="0" smtClean="0">
                <a:latin typeface="Arial" pitchFamily="34" charset="0"/>
                <a:cs typeface="Arial" pitchFamily="34" charset="0"/>
              </a:rPr>
              <a:t>Engaged Learning</a:t>
            </a:r>
          </a:p>
          <a:p>
            <a:pPr>
              <a:buFont typeface="Arial" pitchFamily="34" charset="0"/>
              <a:buChar char="•"/>
            </a:pPr>
            <a:r>
              <a:rPr lang="en-US" sz="2400" dirty="0" smtClean="0">
                <a:latin typeface="Arial" pitchFamily="34" charset="0"/>
                <a:cs typeface="Arial" pitchFamily="34" charset="0"/>
              </a:rPr>
              <a:t>Academic and Social Support Network</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3" name="Content Placeholder 2"/>
          <p:cNvSpPr>
            <a:spLocks noGrp="1"/>
          </p:cNvSpPr>
          <p:nvPr>
            <p:ph idx="4294967295"/>
          </p:nvPr>
        </p:nvSpPr>
        <p:spPr>
          <a:xfrm>
            <a:off x="0" y="2133600"/>
            <a:ext cx="9144000" cy="4279900"/>
          </a:xfrm>
        </p:spPr>
        <p:txBody>
          <a:bodyPr/>
          <a:lstStyle/>
          <a:p>
            <a:endParaRPr lang="en-US" dirty="0" smtClean="0">
              <a:solidFill>
                <a:schemeClr val="tx2">
                  <a:lumMod val="85000"/>
                  <a:lumOff val="15000"/>
                </a:schemeClr>
              </a:solidFill>
              <a:latin typeface="Times" pitchFamily="18" charset="0"/>
              <a:ea typeface="ＭＳ Ｐゴシック"/>
              <a:cs typeface="ＭＳ Ｐゴシック"/>
            </a:endParaRPr>
          </a:p>
          <a:p>
            <a:endParaRPr lang="en-US" dirty="0" smtClean="0">
              <a:solidFill>
                <a:schemeClr val="tx2">
                  <a:lumMod val="85000"/>
                  <a:lumOff val="15000"/>
                </a:schemeClr>
              </a:solidFill>
              <a:latin typeface="Times" pitchFamily="18" charset="0"/>
              <a:ea typeface="ＭＳ Ｐゴシック"/>
              <a:cs typeface="ＭＳ Ｐゴシック"/>
            </a:endParaRPr>
          </a:p>
          <a:p>
            <a:endParaRPr lang="en-US" dirty="0" smtClean="0">
              <a:solidFill>
                <a:schemeClr val="tx2">
                  <a:lumMod val="85000"/>
                  <a:lumOff val="15000"/>
                </a:schemeClr>
              </a:solidFill>
              <a:latin typeface="Times" pitchFamily="18" charset="0"/>
              <a:ea typeface="ＭＳ Ｐゴシック"/>
              <a:cs typeface="ＭＳ Ｐゴシック"/>
            </a:endParaRPr>
          </a:p>
          <a:p>
            <a:endParaRPr lang="en-US" dirty="0" smtClean="0">
              <a:solidFill>
                <a:schemeClr val="tx2">
                  <a:lumMod val="85000"/>
                  <a:lumOff val="15000"/>
                </a:schemeClr>
              </a:solidFill>
              <a:latin typeface="Times" pitchFamily="18" charset="0"/>
              <a:ea typeface="ＭＳ Ｐゴシック"/>
              <a:cs typeface="ＭＳ Ｐゴシック"/>
            </a:endParaRPr>
          </a:p>
          <a:p>
            <a:endParaRPr lang="en-US" dirty="0" smtClean="0">
              <a:solidFill>
                <a:schemeClr val="tx2">
                  <a:lumMod val="85000"/>
                  <a:lumOff val="15000"/>
                </a:schemeClr>
              </a:solidFill>
              <a:latin typeface="Times" pitchFamily="18" charset="0"/>
              <a:ea typeface="ＭＳ Ｐゴシック"/>
              <a:cs typeface="ＭＳ Ｐゴシック"/>
            </a:endParaRPr>
          </a:p>
          <a:p>
            <a:endParaRPr lang="en-US" dirty="0" smtClean="0">
              <a:solidFill>
                <a:schemeClr val="tx2">
                  <a:lumMod val="85000"/>
                  <a:lumOff val="15000"/>
                </a:schemeClr>
              </a:solidFill>
              <a:latin typeface="Times" pitchFamily="18" charset="0"/>
              <a:ea typeface="ＭＳ Ｐゴシック"/>
              <a:cs typeface="ＭＳ Ｐゴシック"/>
            </a:endParaRPr>
          </a:p>
          <a:p>
            <a:pPr algn="ctr"/>
            <a:r>
              <a:rPr lang="en-US" dirty="0" smtClean="0">
                <a:solidFill>
                  <a:schemeClr val="tx1"/>
                </a:solidFill>
                <a:latin typeface="Times" pitchFamily="18" charset="0"/>
                <a:ea typeface="ＭＳ Ｐゴシック"/>
                <a:cs typeface="ＭＳ Ｐゴシック"/>
              </a:rPr>
              <a:t>“I need someone well versed in the art of torture…</a:t>
            </a:r>
            <a:br>
              <a:rPr lang="en-US" dirty="0" smtClean="0">
                <a:solidFill>
                  <a:schemeClr val="tx1"/>
                </a:solidFill>
                <a:latin typeface="Times" pitchFamily="18" charset="0"/>
                <a:ea typeface="ＭＳ Ｐゴシック"/>
                <a:cs typeface="ＭＳ Ｐゴシック"/>
              </a:rPr>
            </a:br>
            <a:r>
              <a:rPr lang="en-US" dirty="0" smtClean="0">
                <a:solidFill>
                  <a:schemeClr val="tx1"/>
                </a:solidFill>
                <a:latin typeface="Times" pitchFamily="18" charset="0"/>
                <a:ea typeface="ＭＳ Ｐゴシック"/>
                <a:cs typeface="ＭＳ Ｐゴシック"/>
              </a:rPr>
              <a:t>Do you know PowerPoint?”</a:t>
            </a:r>
          </a:p>
          <a:p>
            <a:endParaRPr lang="en-US" dirty="0"/>
          </a:p>
        </p:txBody>
      </p:sp>
      <p:pic>
        <p:nvPicPr>
          <p:cNvPr id="5" name="Picture 4" descr="picture_40.jpg"/>
          <p:cNvPicPr>
            <a:picLocks noChangeAspect="1"/>
          </p:cNvPicPr>
          <p:nvPr/>
        </p:nvPicPr>
        <p:blipFill>
          <a:blip r:embed="rId2"/>
          <a:stretch>
            <a:fillRect/>
          </a:stretch>
        </p:blipFill>
        <p:spPr>
          <a:xfrm>
            <a:off x="2137809" y="1492915"/>
            <a:ext cx="4397375" cy="3265488"/>
          </a:xfrm>
          <a:prstGeom prst="rect">
            <a:avLst/>
          </a:prstGeom>
          <a:ln>
            <a:solidFill>
              <a:schemeClr val="tx2"/>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800100"/>
            <a:ext cx="8314660" cy="1079500"/>
          </a:xfrm>
        </p:spPr>
        <p:txBody>
          <a:bodyPr/>
          <a:lstStyle/>
          <a:p>
            <a:r>
              <a:rPr lang="en-US" sz="3600" dirty="0" smtClean="0"/>
              <a:t>2009 Oregon Consortium Benchmark Scores</a:t>
            </a:r>
            <a:endParaRPr lang="en-US" sz="3600" dirty="0"/>
          </a:p>
        </p:txBody>
      </p:sp>
      <p:graphicFrame>
        <p:nvGraphicFramePr>
          <p:cNvPr id="5" name="Content Placeholder 4"/>
          <p:cNvGraphicFramePr>
            <a:graphicFrameLocks noGrp="1"/>
          </p:cNvGraphicFramePr>
          <p:nvPr>
            <p:ph idx="1"/>
          </p:nvPr>
        </p:nvGraphicFramePr>
        <p:xfrm>
          <a:off x="488950" y="2133600"/>
          <a:ext cx="7613650" cy="42799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3" name="Content Placeholder 2"/>
          <p:cNvSpPr>
            <a:spLocks noGrp="1"/>
          </p:cNvSpPr>
          <p:nvPr>
            <p:ph idx="4294967295"/>
          </p:nvPr>
        </p:nvSpPr>
        <p:spPr>
          <a:xfrm>
            <a:off x="0" y="2133600"/>
            <a:ext cx="7613650" cy="4279900"/>
          </a:xfrm>
        </p:spPr>
        <p:txBody>
          <a:bodyPr/>
          <a:lstStyle/>
          <a:p>
            <a:r>
              <a:rPr lang="en-US" dirty="0" smtClean="0"/>
              <a:t> </a:t>
            </a:r>
          </a:p>
          <a:p>
            <a:endParaRPr lang="en-US" dirty="0"/>
          </a:p>
        </p:txBody>
      </p:sp>
      <p:graphicFrame>
        <p:nvGraphicFramePr>
          <p:cNvPr id="6" name="Table 5"/>
          <p:cNvGraphicFramePr>
            <a:graphicFrameLocks noGrp="1"/>
          </p:cNvGraphicFramePr>
          <p:nvPr/>
        </p:nvGraphicFramePr>
        <p:xfrm>
          <a:off x="1099124" y="1126840"/>
          <a:ext cx="6751784" cy="5033815"/>
        </p:xfrm>
        <a:graphic>
          <a:graphicData uri="http://schemas.openxmlformats.org/drawingml/2006/table">
            <a:tbl>
              <a:tblPr firstRow="1" bandRow="1">
                <a:tableStyleId>{5C22544A-7EE6-4342-B048-85BDC9FD1C3A}</a:tableStyleId>
              </a:tblPr>
              <a:tblGrid>
                <a:gridCol w="1687946"/>
                <a:gridCol w="1687946"/>
                <a:gridCol w="1489732"/>
                <a:gridCol w="1886160"/>
              </a:tblGrid>
              <a:tr h="973063">
                <a:tc>
                  <a:txBody>
                    <a:bodyPr/>
                    <a:lstStyle/>
                    <a:p>
                      <a:endParaRPr lang="en-US" dirty="0"/>
                    </a:p>
                  </a:txBody>
                  <a:tcPr/>
                </a:tc>
                <a:tc>
                  <a:txBody>
                    <a:bodyPr/>
                    <a:lstStyle/>
                    <a:p>
                      <a:r>
                        <a:rPr lang="en-US" dirty="0" smtClean="0">
                          <a:latin typeface="Arial" pitchFamily="34" charset="0"/>
                          <a:cs typeface="Arial" pitchFamily="34" charset="0"/>
                        </a:rPr>
                        <a:t>Oregon Consortium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Lowest College</a:t>
                      </a:r>
                      <a:r>
                        <a:rPr lang="en-US" baseline="0" dirty="0" smtClean="0">
                          <a:latin typeface="Arial" pitchFamily="34" charset="0"/>
                          <a:cs typeface="Arial" pitchFamily="34" charset="0"/>
                        </a:rPr>
                        <a:t> Benchmark</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Highest </a:t>
                      </a:r>
                    </a:p>
                    <a:p>
                      <a:r>
                        <a:rPr lang="en-US" dirty="0" smtClean="0">
                          <a:latin typeface="Arial" pitchFamily="34" charset="0"/>
                          <a:cs typeface="Arial" pitchFamily="34" charset="0"/>
                        </a:rPr>
                        <a:t>College</a:t>
                      </a:r>
                      <a:r>
                        <a:rPr lang="en-US" baseline="0" dirty="0" smtClean="0">
                          <a:latin typeface="Arial" pitchFamily="34" charset="0"/>
                          <a:cs typeface="Arial" pitchFamily="34" charset="0"/>
                        </a:rPr>
                        <a:t> Benchmark</a:t>
                      </a:r>
                      <a:endParaRPr lang="en-US"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Early Connections</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48.3</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40.3</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56.6</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High Expectations and Aspirations</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47.2</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42.4</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53.6</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Clear</a:t>
                      </a:r>
                      <a:r>
                        <a:rPr lang="en-US" sz="1200" b="1" baseline="0" dirty="0" smtClean="0">
                          <a:latin typeface="Arial" pitchFamily="34" charset="0"/>
                          <a:cs typeface="Arial" pitchFamily="34" charset="0"/>
                        </a:rPr>
                        <a:t> Academic Plan and Pathway</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48</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34.4</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57.1</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Effective Track to College Readiness</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46.3</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35</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53.2</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Engaged Learning</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51.2</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45.9</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58.1</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Academic and Social</a:t>
                      </a:r>
                      <a:r>
                        <a:rPr lang="en-US" sz="1200" b="1" baseline="0" dirty="0" smtClean="0">
                          <a:latin typeface="Arial" pitchFamily="34" charset="0"/>
                          <a:cs typeface="Arial" pitchFamily="34" charset="0"/>
                        </a:rPr>
                        <a:t> Support Network</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48.4</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43.8</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52.9</a:t>
                      </a:r>
                      <a:endParaRPr lang="en-US" sz="16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3" name="Content Placeholder 2"/>
          <p:cNvSpPr>
            <a:spLocks noGrp="1"/>
          </p:cNvSpPr>
          <p:nvPr>
            <p:ph idx="4294967295"/>
          </p:nvPr>
        </p:nvSpPr>
        <p:spPr>
          <a:xfrm>
            <a:off x="0" y="2133600"/>
            <a:ext cx="7613650" cy="4279900"/>
          </a:xfrm>
        </p:spPr>
        <p:txBody>
          <a:bodyPr/>
          <a:lstStyle/>
          <a:p>
            <a:r>
              <a:rPr lang="en-US" dirty="0" smtClean="0"/>
              <a:t> </a:t>
            </a:r>
          </a:p>
          <a:p>
            <a:endParaRPr lang="en-US" dirty="0"/>
          </a:p>
        </p:txBody>
      </p:sp>
      <p:graphicFrame>
        <p:nvGraphicFramePr>
          <p:cNvPr id="6" name="Table 5"/>
          <p:cNvGraphicFramePr>
            <a:graphicFrameLocks noGrp="1"/>
          </p:cNvGraphicFramePr>
          <p:nvPr/>
        </p:nvGraphicFramePr>
        <p:xfrm>
          <a:off x="1099124" y="1126840"/>
          <a:ext cx="6751784" cy="5033815"/>
        </p:xfrm>
        <a:graphic>
          <a:graphicData uri="http://schemas.openxmlformats.org/drawingml/2006/table">
            <a:tbl>
              <a:tblPr firstRow="1" bandRow="1">
                <a:tableStyleId>{5C22544A-7EE6-4342-B048-85BDC9FD1C3A}</a:tableStyleId>
              </a:tblPr>
              <a:tblGrid>
                <a:gridCol w="1687946"/>
                <a:gridCol w="1687946"/>
                <a:gridCol w="1489732"/>
                <a:gridCol w="1886160"/>
              </a:tblGrid>
              <a:tr h="973063">
                <a:tc>
                  <a:txBody>
                    <a:bodyPr/>
                    <a:lstStyle/>
                    <a:p>
                      <a:endParaRPr lang="en-US" dirty="0"/>
                    </a:p>
                  </a:txBody>
                  <a:tcPr/>
                </a:tc>
                <a:tc>
                  <a:txBody>
                    <a:bodyPr/>
                    <a:lstStyle/>
                    <a:p>
                      <a:r>
                        <a:rPr lang="en-US" dirty="0" smtClean="0">
                          <a:latin typeface="Arial" pitchFamily="34" charset="0"/>
                          <a:cs typeface="Arial" pitchFamily="34" charset="0"/>
                        </a:rPr>
                        <a:t>Oregon Consortium</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Part-Time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Full-Time</a:t>
                      </a:r>
                      <a:endParaRPr lang="en-US"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Early Connections</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48.3</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46.2</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52.2</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High Expectations and Aspirations</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47.2</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48.1</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45.8</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Clear</a:t>
                      </a:r>
                      <a:r>
                        <a:rPr lang="en-US" sz="1200" b="1" baseline="0" dirty="0" smtClean="0">
                          <a:latin typeface="Arial" pitchFamily="34" charset="0"/>
                          <a:cs typeface="Arial" pitchFamily="34" charset="0"/>
                        </a:rPr>
                        <a:t> Academic Plan and Pathway</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48</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47</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50</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Effective Track to College Readiness</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46.3</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45.2</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48.1</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Engaged Learning</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51.2</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48.1</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56.4</a:t>
                      </a:r>
                      <a:endParaRPr lang="en-US" sz="1600" b="1" dirty="0">
                        <a:latin typeface="Arial" pitchFamily="34" charset="0"/>
                        <a:cs typeface="Arial" pitchFamily="34" charset="0"/>
                      </a:endParaRPr>
                    </a:p>
                  </a:txBody>
                  <a:tcPr/>
                </a:tc>
              </a:tr>
              <a:tr h="676792">
                <a:tc>
                  <a:txBody>
                    <a:bodyPr/>
                    <a:lstStyle/>
                    <a:p>
                      <a:r>
                        <a:rPr lang="en-US" sz="1200" b="1" dirty="0" smtClean="0">
                          <a:latin typeface="Arial" pitchFamily="34" charset="0"/>
                          <a:cs typeface="Arial" pitchFamily="34" charset="0"/>
                        </a:rPr>
                        <a:t>Academic and Social</a:t>
                      </a:r>
                      <a:r>
                        <a:rPr lang="en-US" sz="1200" b="1" baseline="0" dirty="0" smtClean="0">
                          <a:latin typeface="Arial" pitchFamily="34" charset="0"/>
                          <a:cs typeface="Arial" pitchFamily="34" charset="0"/>
                        </a:rPr>
                        <a:t> Support Network</a:t>
                      </a:r>
                      <a:endParaRPr lang="en-US" sz="12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48.4</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46.4</a:t>
                      </a:r>
                      <a:endParaRPr lang="en-US" sz="1600" b="1" dirty="0">
                        <a:latin typeface="Arial" pitchFamily="34" charset="0"/>
                        <a:cs typeface="Arial" pitchFamily="34" charset="0"/>
                      </a:endParaRPr>
                    </a:p>
                  </a:txBody>
                  <a:tcPr/>
                </a:tc>
                <a:tc>
                  <a:txBody>
                    <a:bodyPr/>
                    <a:lstStyle/>
                    <a:p>
                      <a:r>
                        <a:rPr lang="en-US" sz="1600" b="1" dirty="0" smtClean="0">
                          <a:latin typeface="Arial" pitchFamily="34" charset="0"/>
                          <a:cs typeface="Arial" pitchFamily="34" charset="0"/>
                        </a:rPr>
                        <a:t>51.9</a:t>
                      </a:r>
                      <a:endParaRPr lang="en-US" sz="1600" b="1"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488950" y="1155700"/>
            <a:ext cx="7613650" cy="5257800"/>
          </a:xfrm>
        </p:spPr>
        <p:txBody>
          <a:bodyPr/>
          <a:lstStyle/>
          <a:p>
            <a:pPr marL="0" indent="0"/>
            <a:r>
              <a:rPr lang="en-US" sz="2800" dirty="0" smtClean="0">
                <a:solidFill>
                  <a:schemeClr val="tx1"/>
                </a:solidFill>
                <a:latin typeface="Arial" pitchFamily="34" charset="0"/>
                <a:ea typeface="ＭＳ Ｐゴシック" pitchFamily="-109" charset="-128"/>
                <a:cs typeface="Arial" pitchFamily="34" charset="0"/>
              </a:rPr>
              <a:t>Looking at </a:t>
            </a:r>
            <a:r>
              <a:rPr lang="en-US" sz="2800" i="1" dirty="0" smtClean="0">
                <a:solidFill>
                  <a:schemeClr val="tx1"/>
                </a:solidFill>
                <a:latin typeface="Arial" pitchFamily="34" charset="0"/>
                <a:ea typeface="ＭＳ Ｐゴシック" pitchFamily="-109" charset="-128"/>
                <a:cs typeface="Arial" pitchFamily="34" charset="0"/>
              </a:rPr>
              <a:t>SENSE</a:t>
            </a:r>
            <a:r>
              <a:rPr lang="en-US" sz="2800" dirty="0" smtClean="0">
                <a:solidFill>
                  <a:schemeClr val="tx1"/>
                </a:solidFill>
                <a:latin typeface="Arial" pitchFamily="34" charset="0"/>
                <a:ea typeface="ＭＳ Ｐゴシック" pitchFamily="-109" charset="-128"/>
                <a:cs typeface="Arial" pitchFamily="34" charset="0"/>
              </a:rPr>
              <a:t> data, each college has specific strengths. </a:t>
            </a:r>
          </a:p>
          <a:p>
            <a:pPr marL="0" indent="0"/>
            <a:r>
              <a:rPr lang="en-US" sz="2800" dirty="0" smtClean="0">
                <a:solidFill>
                  <a:schemeClr val="tx1"/>
                </a:solidFill>
                <a:latin typeface="Arial" pitchFamily="34" charset="0"/>
                <a:ea typeface="ＭＳ Ｐゴシック" pitchFamily="-109" charset="-128"/>
                <a:cs typeface="Arial" pitchFamily="34" charset="0"/>
              </a:rPr>
              <a:t>It’s important to:</a:t>
            </a:r>
          </a:p>
          <a:p>
            <a:pPr marL="0" indent="0"/>
            <a:r>
              <a:rPr lang="en-US" sz="2800" dirty="0" smtClean="0">
                <a:solidFill>
                  <a:schemeClr val="accent1"/>
                </a:solidFill>
                <a:latin typeface="Arial" pitchFamily="34" charset="0"/>
                <a:ea typeface="ＭＳ Ｐゴシック" pitchFamily="-109" charset="-128"/>
                <a:cs typeface="Arial" pitchFamily="34" charset="0"/>
              </a:rPr>
              <a:t>Identify your strengths and build on them.</a:t>
            </a:r>
          </a:p>
          <a:p>
            <a:pPr marL="0" indent="0"/>
            <a:r>
              <a:rPr lang="en-US" sz="2800" dirty="0" smtClean="0">
                <a:solidFill>
                  <a:schemeClr val="accent1"/>
                </a:solidFill>
                <a:latin typeface="Arial" pitchFamily="34" charset="0"/>
                <a:ea typeface="ＭＳ Ｐゴシック" pitchFamily="-109" charset="-128"/>
                <a:cs typeface="Arial" pitchFamily="34" charset="0"/>
              </a:rPr>
              <a:t>Target weak areas and design strategies to improve them.</a:t>
            </a:r>
          </a:p>
        </p:txBody>
      </p:sp>
      <p:sp>
        <p:nvSpPr>
          <p:cNvPr id="56323" name="Footer Placeholder 3"/>
          <p:cNvSpPr>
            <a:spLocks noGrp="1"/>
          </p:cNvSpPr>
          <p:nvPr>
            <p:ph type="ftr" sz="quarter" idx="10"/>
          </p:nvPr>
        </p:nvSpPr>
        <p:spPr/>
        <p:txBody>
          <a:bodyPr/>
          <a:lstStyle/>
          <a:p>
            <a:pPr>
              <a:defRPr/>
            </a:pPr>
            <a:endParaRPr lang="en-US" dirty="0" smtClean="0">
              <a:latin typeface="Times"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950" y="1341438"/>
            <a:ext cx="8191500" cy="5072062"/>
          </a:xfrm>
        </p:spPr>
        <p:txBody>
          <a:bodyPr/>
          <a:lstStyle/>
          <a:p>
            <a:pPr marL="0" indent="1588" algn="ctr">
              <a:defRPr/>
            </a:pPr>
            <a:r>
              <a:rPr lang="en-US" sz="3200" dirty="0" smtClean="0">
                <a:solidFill>
                  <a:schemeClr val="accent1"/>
                </a:solidFill>
                <a:latin typeface="Arial" pitchFamily="34" charset="0"/>
                <a:cs typeface="Arial" pitchFamily="34" charset="0"/>
              </a:rPr>
              <a:t>Every program, every service, </a:t>
            </a:r>
          </a:p>
          <a:p>
            <a:pPr marL="0" indent="1588" algn="ctr">
              <a:defRPr/>
            </a:pPr>
            <a:r>
              <a:rPr lang="en-US" sz="3200" dirty="0" smtClean="0">
                <a:solidFill>
                  <a:schemeClr val="accent1"/>
                </a:solidFill>
                <a:latin typeface="Arial" pitchFamily="34" charset="0"/>
                <a:cs typeface="Arial" pitchFamily="34" charset="0"/>
              </a:rPr>
              <a:t>every academic policy, every college is </a:t>
            </a:r>
          </a:p>
          <a:p>
            <a:pPr marL="0" indent="1588" algn="ctr">
              <a:defRPr/>
            </a:pPr>
            <a:r>
              <a:rPr lang="en-US" sz="4000" dirty="0" smtClean="0">
                <a:solidFill>
                  <a:schemeClr val="accent1"/>
                </a:solidFill>
                <a:latin typeface="Arial" pitchFamily="34" charset="0"/>
                <a:cs typeface="Arial" pitchFamily="34" charset="0"/>
              </a:rPr>
              <a:t>perfectly designed </a:t>
            </a:r>
          </a:p>
          <a:p>
            <a:pPr marL="0" indent="1588" algn="ctr">
              <a:defRPr/>
            </a:pPr>
            <a:r>
              <a:rPr lang="en-US" sz="3200" dirty="0" smtClean="0">
                <a:solidFill>
                  <a:schemeClr val="accent1"/>
                </a:solidFill>
                <a:latin typeface="Arial" pitchFamily="34" charset="0"/>
                <a:cs typeface="Arial" pitchFamily="34" charset="0"/>
              </a:rPr>
              <a:t>to achieve the exact outcome </a:t>
            </a:r>
          </a:p>
          <a:p>
            <a:pPr marL="0" indent="1588" algn="ctr">
              <a:defRPr/>
            </a:pPr>
            <a:r>
              <a:rPr lang="en-US" sz="3200" dirty="0" smtClean="0">
                <a:solidFill>
                  <a:schemeClr val="accent1"/>
                </a:solidFill>
                <a:latin typeface="Arial" pitchFamily="34" charset="0"/>
                <a:cs typeface="Arial" pitchFamily="34" charset="0"/>
              </a:rPr>
              <a:t>it currently produces.</a:t>
            </a:r>
          </a:p>
          <a:p>
            <a:pPr algn="ctr">
              <a:defRPr/>
            </a:pPr>
            <a:endParaRPr lang="en-US" dirty="0"/>
          </a:p>
        </p:txBody>
      </p:sp>
      <p:sp>
        <p:nvSpPr>
          <p:cNvPr id="4" name="Footer Placeholder 3"/>
          <p:cNvSpPr>
            <a:spLocks noGrp="1"/>
          </p:cNvSpPr>
          <p:nvPr>
            <p:ph type="ftr" sz="quarter" idx="10"/>
          </p:nvPr>
        </p:nvSpPr>
        <p:spPr/>
        <p:txBody>
          <a:bodyPr/>
          <a:lstStyle/>
          <a:p>
            <a:pPr>
              <a:defRPr/>
            </a:pPr>
            <a:endParaRPr lang="en-US" dirty="0" smtClean="0">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744538" y="1807536"/>
            <a:ext cx="7613650" cy="4082902"/>
          </a:xfrm>
        </p:spPr>
        <p:txBody>
          <a:bodyPr/>
          <a:lstStyle/>
          <a:p>
            <a:pPr algn="ctr"/>
            <a:r>
              <a:rPr lang="en-US" sz="3200" dirty="0" smtClean="0">
                <a:latin typeface="Arial" pitchFamily="34" charset="0"/>
                <a:ea typeface="ＭＳ Ｐゴシック" pitchFamily="-109" charset="-128"/>
                <a:cs typeface="Arial" pitchFamily="34" charset="0"/>
              </a:rPr>
              <a:t>If nothing changes, </a:t>
            </a:r>
          </a:p>
          <a:p>
            <a:pPr algn="ctr"/>
            <a:r>
              <a:rPr lang="en-US" sz="4000" dirty="0" smtClean="0">
                <a:latin typeface="Arial" pitchFamily="34" charset="0"/>
                <a:ea typeface="ＭＳ Ｐゴシック" pitchFamily="-109" charset="-128"/>
                <a:cs typeface="Arial" pitchFamily="34" charset="0"/>
              </a:rPr>
              <a:t>nothing changes</a:t>
            </a:r>
            <a:r>
              <a:rPr lang="en-US" sz="3200" dirty="0" smtClean="0">
                <a:latin typeface="Arial" pitchFamily="34" charset="0"/>
                <a:ea typeface="ＭＳ Ｐゴシック" pitchFamily="-109" charset="-128"/>
                <a:cs typeface="Arial" pitchFamily="34" charset="0"/>
              </a:rPr>
              <a:t>.</a:t>
            </a:r>
          </a:p>
        </p:txBody>
      </p:sp>
      <p:sp>
        <p:nvSpPr>
          <p:cNvPr id="3" name="Footer Placeholder 3"/>
          <p:cNvSpPr>
            <a:spLocks noGrp="1"/>
          </p:cNvSpPr>
          <p:nvPr>
            <p:ph type="ftr" sz="quarter" idx="10"/>
          </p:nvPr>
        </p:nvSpPr>
        <p:spPr/>
        <p:txBody>
          <a:bodyPr/>
          <a:lstStyle/>
          <a:p>
            <a:pPr>
              <a:defRPr/>
            </a:pPr>
            <a:endParaRPr lang="en-US" dirty="0" smtClean="0">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fade">
                                      <p:cBhvr>
                                        <p:cTn id="7" dur="10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fade">
                                      <p:cBhvr>
                                        <p:cTn id="12" dur="1000"/>
                                        <p:tgtEl>
                                          <p:spTgt spid="501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latin typeface="Arial Narrow" pitchFamily="34" charset="0"/>
              </a:rPr>
              <a:t>Imagine Success!</a:t>
            </a:r>
          </a:p>
        </p:txBody>
      </p:sp>
      <p:pic>
        <p:nvPicPr>
          <p:cNvPr id="26627" name="Picture 2" descr="sectionimage1"/>
          <p:cNvPicPr>
            <a:picLocks noChangeAspect="1" noChangeArrowheads="1"/>
          </p:cNvPicPr>
          <p:nvPr/>
        </p:nvPicPr>
        <p:blipFill>
          <a:blip r:embed="rId3"/>
          <a:srcRect/>
          <a:stretch>
            <a:fillRect/>
          </a:stretch>
        </p:blipFill>
        <p:spPr bwMode="auto">
          <a:xfrm>
            <a:off x="3425825" y="2854325"/>
            <a:ext cx="5718175" cy="3816350"/>
          </a:xfrm>
          <a:prstGeom prst="rect">
            <a:avLst/>
          </a:prstGeom>
          <a:noFill/>
          <a:ln w="9525">
            <a:noFill/>
            <a:miter lim="800000"/>
            <a:headEnd/>
            <a:tailEnd/>
          </a:ln>
        </p:spPr>
      </p:pic>
      <p:sp>
        <p:nvSpPr>
          <p:cNvPr id="26628" name="Rectangle 3"/>
          <p:cNvSpPr>
            <a:spLocks noChangeArrowheads="1"/>
          </p:cNvSpPr>
          <p:nvPr/>
        </p:nvSpPr>
        <p:spPr bwMode="auto">
          <a:xfrm>
            <a:off x="-3175" y="590550"/>
            <a:ext cx="3175" cy="3175"/>
          </a:xfrm>
          <a:prstGeom prst="rect">
            <a:avLst/>
          </a:prstGeom>
          <a:solidFill>
            <a:srgbClr val="FFFFFF"/>
          </a:solidFill>
          <a:ln w="9525">
            <a:noFill/>
            <a:miter lim="800000"/>
            <a:headEnd/>
            <a:tailEnd/>
          </a:ln>
        </p:spPr>
        <p:txBody>
          <a:bodyPr/>
          <a:lstStyle/>
          <a:p>
            <a:endParaRPr lang="en-US"/>
          </a:p>
        </p:txBody>
      </p:sp>
      <p:sp>
        <p:nvSpPr>
          <p:cNvPr id="26629" name="Freeform 4"/>
          <p:cNvSpPr>
            <a:spLocks/>
          </p:cNvSpPr>
          <p:nvPr/>
        </p:nvSpPr>
        <p:spPr bwMode="auto">
          <a:xfrm>
            <a:off x="0" y="2981325"/>
            <a:ext cx="4318000" cy="3873500"/>
          </a:xfrm>
          <a:custGeom>
            <a:avLst/>
            <a:gdLst>
              <a:gd name="T0" fmla="*/ 2147483647 w 2720"/>
              <a:gd name="T1" fmla="*/ 2147483647 h 2440"/>
              <a:gd name="T2" fmla="*/ 2147483647 w 2720"/>
              <a:gd name="T3" fmla="*/ 2147483647 h 2440"/>
              <a:gd name="T4" fmla="*/ 0 w 2720"/>
              <a:gd name="T5" fmla="*/ 2147483647 h 2440"/>
              <a:gd name="T6" fmla="*/ 0 w 2720"/>
              <a:gd name="T7" fmla="*/ 0 h 2440"/>
              <a:gd name="T8" fmla="*/ 2147483647 w 2720"/>
              <a:gd name="T9" fmla="*/ 2147483647 h 2440"/>
              <a:gd name="T10" fmla="*/ 2147483647 w 2720"/>
              <a:gd name="T11" fmla="*/ 2147483647 h 2440"/>
              <a:gd name="T12" fmla="*/ 0 60000 65536"/>
              <a:gd name="T13" fmla="*/ 0 60000 65536"/>
              <a:gd name="T14" fmla="*/ 0 60000 65536"/>
              <a:gd name="T15" fmla="*/ 0 60000 65536"/>
              <a:gd name="T16" fmla="*/ 0 60000 65536"/>
              <a:gd name="T17" fmla="*/ 0 60000 65536"/>
              <a:gd name="T18" fmla="*/ 0 w 2720"/>
              <a:gd name="T19" fmla="*/ 0 h 2440"/>
              <a:gd name="T20" fmla="*/ 2720 w 2720"/>
              <a:gd name="T21" fmla="*/ 2440 h 2440"/>
            </a:gdLst>
            <a:ahLst/>
            <a:cxnLst>
              <a:cxn ang="T12">
                <a:pos x="T0" y="T1"/>
              </a:cxn>
              <a:cxn ang="T13">
                <a:pos x="T2" y="T3"/>
              </a:cxn>
              <a:cxn ang="T14">
                <a:pos x="T4" y="T5"/>
              </a:cxn>
              <a:cxn ang="T15">
                <a:pos x="T6" y="T7"/>
              </a:cxn>
              <a:cxn ang="T16">
                <a:pos x="T8" y="T9"/>
              </a:cxn>
              <a:cxn ang="T17">
                <a:pos x="T10" y="T11"/>
              </a:cxn>
            </a:cxnLst>
            <a:rect l="T18" t="T19" r="T20" b="T21"/>
            <a:pathLst>
              <a:path w="2720" h="2440">
                <a:moveTo>
                  <a:pt x="2632" y="112"/>
                </a:moveTo>
                <a:lnTo>
                  <a:pt x="2104" y="2440"/>
                </a:lnTo>
                <a:lnTo>
                  <a:pt x="0" y="2440"/>
                </a:lnTo>
                <a:lnTo>
                  <a:pt x="0" y="0"/>
                </a:lnTo>
                <a:lnTo>
                  <a:pt x="2720" y="8"/>
                </a:lnTo>
                <a:lnTo>
                  <a:pt x="2632" y="112"/>
                </a:lnTo>
                <a:close/>
              </a:path>
            </a:pathLst>
          </a:custGeom>
          <a:solidFill>
            <a:schemeClr val="folHlink"/>
          </a:solidFill>
          <a:ln w="9525">
            <a:noFill/>
            <a:round/>
            <a:headEnd/>
            <a:tailEnd/>
          </a:ln>
        </p:spPr>
        <p:txBody>
          <a:bodyPr wrap="none" anchor="ctr"/>
          <a:lstStyle/>
          <a:p>
            <a:endParaRPr lang="en-US"/>
          </a:p>
        </p:txBody>
      </p:sp>
      <p:pic>
        <p:nvPicPr>
          <p:cNvPr id="26630" name="Picture 5"/>
          <p:cNvPicPr>
            <a:picLocks noChangeAspect="1" noChangeArrowheads="1"/>
          </p:cNvPicPr>
          <p:nvPr/>
        </p:nvPicPr>
        <p:blipFill>
          <a:blip r:embed="rId4"/>
          <a:srcRect/>
          <a:stretch>
            <a:fillRect/>
          </a:stretch>
        </p:blipFill>
        <p:spPr bwMode="auto">
          <a:xfrm rot="10800000" flipH="1">
            <a:off x="-12700" y="584200"/>
            <a:ext cx="3433763" cy="5788025"/>
          </a:xfrm>
          <a:prstGeom prst="rect">
            <a:avLst/>
          </a:prstGeom>
          <a:noFill/>
          <a:ln w="0">
            <a:noFill/>
            <a:miter lim="800000"/>
            <a:headEnd/>
            <a:tailEnd/>
          </a:ln>
        </p:spPr>
      </p:pic>
      <p:sp>
        <p:nvSpPr>
          <p:cNvPr id="26631" name="Rectangle 6"/>
          <p:cNvSpPr>
            <a:spLocks noChangeArrowheads="1"/>
          </p:cNvSpPr>
          <p:nvPr/>
        </p:nvSpPr>
        <p:spPr bwMode="auto">
          <a:xfrm>
            <a:off x="0" y="-244475"/>
            <a:ext cx="9144000" cy="3467100"/>
          </a:xfrm>
          <a:prstGeom prst="rect">
            <a:avLst/>
          </a:prstGeom>
          <a:solidFill>
            <a:srgbClr val="FFFFEF"/>
          </a:solidFill>
          <a:ln w="9525">
            <a:noFill/>
            <a:miter lim="800000"/>
            <a:headEnd/>
            <a:tailEnd/>
          </a:ln>
        </p:spPr>
        <p:txBody>
          <a:bodyPr wrap="none" anchor="ctr"/>
          <a:lstStyle/>
          <a:p>
            <a:endParaRPr lang="en-US"/>
          </a:p>
        </p:txBody>
      </p:sp>
      <p:sp>
        <p:nvSpPr>
          <p:cNvPr id="26632" name="Rectangle 7"/>
          <p:cNvSpPr>
            <a:spLocks noChangeArrowheads="1"/>
          </p:cNvSpPr>
          <p:nvPr/>
        </p:nvSpPr>
        <p:spPr bwMode="auto">
          <a:xfrm>
            <a:off x="0" y="-228600"/>
            <a:ext cx="9144000" cy="3413125"/>
          </a:xfrm>
          <a:prstGeom prst="rect">
            <a:avLst/>
          </a:prstGeom>
          <a:solidFill>
            <a:srgbClr val="762617"/>
          </a:solidFill>
          <a:ln w="9525">
            <a:noFill/>
            <a:miter lim="800000"/>
            <a:headEnd/>
            <a:tailEnd/>
          </a:ln>
        </p:spPr>
        <p:txBody>
          <a:bodyPr wrap="none" anchor="ctr"/>
          <a:lstStyle/>
          <a:p>
            <a:pPr algn="l"/>
            <a:r>
              <a:rPr lang="en-US" sz="4000" b="1" i="0" dirty="0" smtClean="0">
                <a:solidFill>
                  <a:schemeClr val="accent2"/>
                </a:solidFill>
                <a:latin typeface="Arial" pitchFamily="34" charset="0"/>
                <a:cs typeface="Arial" pitchFamily="34" charset="0"/>
              </a:rPr>
              <a:t>     Linn Benton Community College</a:t>
            </a:r>
            <a:endParaRPr lang="en-US" sz="4000" b="1" i="0" dirty="0">
              <a:solidFill>
                <a:schemeClr val="accent2"/>
              </a:solidFill>
              <a:latin typeface="Arial" pitchFamily="34" charset="0"/>
              <a:cs typeface="Arial" pitchFamily="34" charset="0"/>
            </a:endParaRPr>
          </a:p>
        </p:txBody>
      </p:sp>
      <p:sp>
        <p:nvSpPr>
          <p:cNvPr id="26633" name="Rectangle 8"/>
          <p:cNvSpPr>
            <a:spLocks noChangeArrowheads="1"/>
          </p:cNvSpPr>
          <p:nvPr/>
        </p:nvSpPr>
        <p:spPr bwMode="auto">
          <a:xfrm>
            <a:off x="0" y="6372225"/>
            <a:ext cx="9144000" cy="485775"/>
          </a:xfrm>
          <a:prstGeom prst="rect">
            <a:avLst/>
          </a:prstGeom>
          <a:solidFill>
            <a:srgbClr val="FFFFEF"/>
          </a:solidFill>
          <a:ln w="9525">
            <a:noFill/>
            <a:miter lim="800000"/>
            <a:headEnd/>
            <a:tailEnd/>
          </a:ln>
        </p:spPr>
        <p:txBody>
          <a:bodyPr wrap="none" anchor="ctr"/>
          <a:lstStyle/>
          <a:p>
            <a:endParaRPr lang="en-US"/>
          </a:p>
        </p:txBody>
      </p:sp>
      <p:sp>
        <p:nvSpPr>
          <p:cNvPr id="26634" name="Rectangle 10"/>
          <p:cNvSpPr>
            <a:spLocks noChangeArrowheads="1"/>
          </p:cNvSpPr>
          <p:nvPr/>
        </p:nvSpPr>
        <p:spPr bwMode="auto">
          <a:xfrm>
            <a:off x="0" y="6410325"/>
            <a:ext cx="9144000" cy="447675"/>
          </a:xfrm>
          <a:prstGeom prst="rect">
            <a:avLst/>
          </a:prstGeom>
          <a:solidFill>
            <a:srgbClr val="762617"/>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latin typeface="Arial Narrow" pitchFamily="34" charset="0"/>
              </a:rPr>
              <a:t>Imagine Success!</a:t>
            </a:r>
          </a:p>
        </p:txBody>
      </p:sp>
      <p:pic>
        <p:nvPicPr>
          <p:cNvPr id="26627" name="Picture 2" descr="sectionimage1"/>
          <p:cNvPicPr>
            <a:picLocks noChangeAspect="1" noChangeArrowheads="1"/>
          </p:cNvPicPr>
          <p:nvPr/>
        </p:nvPicPr>
        <p:blipFill>
          <a:blip r:embed="rId3"/>
          <a:srcRect/>
          <a:stretch>
            <a:fillRect/>
          </a:stretch>
        </p:blipFill>
        <p:spPr bwMode="auto">
          <a:xfrm>
            <a:off x="3425825" y="2854325"/>
            <a:ext cx="5718175" cy="3816350"/>
          </a:xfrm>
          <a:prstGeom prst="rect">
            <a:avLst/>
          </a:prstGeom>
          <a:noFill/>
          <a:ln w="9525">
            <a:noFill/>
            <a:miter lim="800000"/>
            <a:headEnd/>
            <a:tailEnd/>
          </a:ln>
        </p:spPr>
      </p:pic>
      <p:sp>
        <p:nvSpPr>
          <p:cNvPr id="26628" name="Rectangle 3"/>
          <p:cNvSpPr>
            <a:spLocks noChangeArrowheads="1"/>
          </p:cNvSpPr>
          <p:nvPr/>
        </p:nvSpPr>
        <p:spPr bwMode="auto">
          <a:xfrm>
            <a:off x="-3175" y="590550"/>
            <a:ext cx="3175" cy="3175"/>
          </a:xfrm>
          <a:prstGeom prst="rect">
            <a:avLst/>
          </a:prstGeom>
          <a:solidFill>
            <a:srgbClr val="FFFFFF"/>
          </a:solidFill>
          <a:ln w="9525">
            <a:noFill/>
            <a:miter lim="800000"/>
            <a:headEnd/>
            <a:tailEnd/>
          </a:ln>
        </p:spPr>
        <p:txBody>
          <a:bodyPr/>
          <a:lstStyle/>
          <a:p>
            <a:endParaRPr lang="en-US"/>
          </a:p>
        </p:txBody>
      </p:sp>
      <p:sp>
        <p:nvSpPr>
          <p:cNvPr id="26629" name="Freeform 4"/>
          <p:cNvSpPr>
            <a:spLocks/>
          </p:cNvSpPr>
          <p:nvPr/>
        </p:nvSpPr>
        <p:spPr bwMode="auto">
          <a:xfrm>
            <a:off x="0" y="2981325"/>
            <a:ext cx="4318000" cy="3873500"/>
          </a:xfrm>
          <a:custGeom>
            <a:avLst/>
            <a:gdLst>
              <a:gd name="T0" fmla="*/ 2147483647 w 2720"/>
              <a:gd name="T1" fmla="*/ 2147483647 h 2440"/>
              <a:gd name="T2" fmla="*/ 2147483647 w 2720"/>
              <a:gd name="T3" fmla="*/ 2147483647 h 2440"/>
              <a:gd name="T4" fmla="*/ 0 w 2720"/>
              <a:gd name="T5" fmla="*/ 2147483647 h 2440"/>
              <a:gd name="T6" fmla="*/ 0 w 2720"/>
              <a:gd name="T7" fmla="*/ 0 h 2440"/>
              <a:gd name="T8" fmla="*/ 2147483647 w 2720"/>
              <a:gd name="T9" fmla="*/ 2147483647 h 2440"/>
              <a:gd name="T10" fmla="*/ 2147483647 w 2720"/>
              <a:gd name="T11" fmla="*/ 2147483647 h 2440"/>
              <a:gd name="T12" fmla="*/ 0 60000 65536"/>
              <a:gd name="T13" fmla="*/ 0 60000 65536"/>
              <a:gd name="T14" fmla="*/ 0 60000 65536"/>
              <a:gd name="T15" fmla="*/ 0 60000 65536"/>
              <a:gd name="T16" fmla="*/ 0 60000 65536"/>
              <a:gd name="T17" fmla="*/ 0 60000 65536"/>
              <a:gd name="T18" fmla="*/ 0 w 2720"/>
              <a:gd name="T19" fmla="*/ 0 h 2440"/>
              <a:gd name="T20" fmla="*/ 2720 w 2720"/>
              <a:gd name="T21" fmla="*/ 2440 h 2440"/>
            </a:gdLst>
            <a:ahLst/>
            <a:cxnLst>
              <a:cxn ang="T12">
                <a:pos x="T0" y="T1"/>
              </a:cxn>
              <a:cxn ang="T13">
                <a:pos x="T2" y="T3"/>
              </a:cxn>
              <a:cxn ang="T14">
                <a:pos x="T4" y="T5"/>
              </a:cxn>
              <a:cxn ang="T15">
                <a:pos x="T6" y="T7"/>
              </a:cxn>
              <a:cxn ang="T16">
                <a:pos x="T8" y="T9"/>
              </a:cxn>
              <a:cxn ang="T17">
                <a:pos x="T10" y="T11"/>
              </a:cxn>
            </a:cxnLst>
            <a:rect l="T18" t="T19" r="T20" b="T21"/>
            <a:pathLst>
              <a:path w="2720" h="2440">
                <a:moveTo>
                  <a:pt x="2632" y="112"/>
                </a:moveTo>
                <a:lnTo>
                  <a:pt x="2104" y="2440"/>
                </a:lnTo>
                <a:lnTo>
                  <a:pt x="0" y="2440"/>
                </a:lnTo>
                <a:lnTo>
                  <a:pt x="0" y="0"/>
                </a:lnTo>
                <a:lnTo>
                  <a:pt x="2720" y="8"/>
                </a:lnTo>
                <a:lnTo>
                  <a:pt x="2632" y="112"/>
                </a:lnTo>
                <a:close/>
              </a:path>
            </a:pathLst>
          </a:custGeom>
          <a:solidFill>
            <a:schemeClr val="folHlink"/>
          </a:solidFill>
          <a:ln w="9525">
            <a:noFill/>
            <a:round/>
            <a:headEnd/>
            <a:tailEnd/>
          </a:ln>
        </p:spPr>
        <p:txBody>
          <a:bodyPr wrap="none" anchor="ctr"/>
          <a:lstStyle/>
          <a:p>
            <a:endParaRPr lang="en-US"/>
          </a:p>
        </p:txBody>
      </p:sp>
      <p:pic>
        <p:nvPicPr>
          <p:cNvPr id="26630" name="Picture 5"/>
          <p:cNvPicPr>
            <a:picLocks noChangeAspect="1" noChangeArrowheads="1"/>
          </p:cNvPicPr>
          <p:nvPr/>
        </p:nvPicPr>
        <p:blipFill>
          <a:blip r:embed="rId4"/>
          <a:srcRect/>
          <a:stretch>
            <a:fillRect/>
          </a:stretch>
        </p:blipFill>
        <p:spPr bwMode="auto">
          <a:xfrm rot="10800000" flipH="1">
            <a:off x="-12700" y="584200"/>
            <a:ext cx="3433763" cy="5788025"/>
          </a:xfrm>
          <a:prstGeom prst="rect">
            <a:avLst/>
          </a:prstGeom>
          <a:noFill/>
          <a:ln w="0">
            <a:noFill/>
            <a:miter lim="800000"/>
            <a:headEnd/>
            <a:tailEnd/>
          </a:ln>
        </p:spPr>
      </p:pic>
      <p:sp>
        <p:nvSpPr>
          <p:cNvPr id="26631" name="Rectangle 6"/>
          <p:cNvSpPr>
            <a:spLocks noChangeArrowheads="1"/>
          </p:cNvSpPr>
          <p:nvPr/>
        </p:nvSpPr>
        <p:spPr bwMode="auto">
          <a:xfrm>
            <a:off x="0" y="-244475"/>
            <a:ext cx="9144000" cy="3467100"/>
          </a:xfrm>
          <a:prstGeom prst="rect">
            <a:avLst/>
          </a:prstGeom>
          <a:solidFill>
            <a:srgbClr val="FFFFEF"/>
          </a:solidFill>
          <a:ln w="9525">
            <a:noFill/>
            <a:miter lim="800000"/>
            <a:headEnd/>
            <a:tailEnd/>
          </a:ln>
        </p:spPr>
        <p:txBody>
          <a:bodyPr wrap="none" anchor="ctr"/>
          <a:lstStyle/>
          <a:p>
            <a:endParaRPr lang="en-US"/>
          </a:p>
        </p:txBody>
      </p:sp>
      <p:sp>
        <p:nvSpPr>
          <p:cNvPr id="26632" name="Rectangle 7"/>
          <p:cNvSpPr>
            <a:spLocks noChangeArrowheads="1"/>
          </p:cNvSpPr>
          <p:nvPr/>
        </p:nvSpPr>
        <p:spPr bwMode="auto">
          <a:xfrm>
            <a:off x="0" y="-228600"/>
            <a:ext cx="9144000" cy="3413125"/>
          </a:xfrm>
          <a:prstGeom prst="rect">
            <a:avLst/>
          </a:prstGeom>
          <a:solidFill>
            <a:srgbClr val="762617"/>
          </a:solidFill>
          <a:ln w="9525">
            <a:noFill/>
            <a:miter lim="800000"/>
            <a:headEnd/>
            <a:tailEnd/>
          </a:ln>
        </p:spPr>
        <p:txBody>
          <a:bodyPr wrap="none" anchor="ctr"/>
          <a:lstStyle/>
          <a:p>
            <a:pPr algn="l"/>
            <a:r>
              <a:rPr lang="en-US" sz="4000" b="1" i="0" dirty="0" smtClean="0">
                <a:solidFill>
                  <a:schemeClr val="accent2"/>
                </a:solidFill>
                <a:latin typeface="Arial" pitchFamily="34" charset="0"/>
                <a:cs typeface="Arial" pitchFamily="34" charset="0"/>
              </a:rPr>
              <a:t>     The Online Reporting System</a:t>
            </a:r>
            <a:endParaRPr lang="en-US" sz="4000" b="1" i="0" dirty="0">
              <a:solidFill>
                <a:schemeClr val="accent2"/>
              </a:solidFill>
              <a:latin typeface="Arial" pitchFamily="34" charset="0"/>
              <a:cs typeface="Arial" pitchFamily="34" charset="0"/>
            </a:endParaRPr>
          </a:p>
        </p:txBody>
      </p:sp>
      <p:sp>
        <p:nvSpPr>
          <p:cNvPr id="26633" name="Rectangle 8"/>
          <p:cNvSpPr>
            <a:spLocks noChangeArrowheads="1"/>
          </p:cNvSpPr>
          <p:nvPr/>
        </p:nvSpPr>
        <p:spPr bwMode="auto">
          <a:xfrm>
            <a:off x="0" y="6372225"/>
            <a:ext cx="9144000" cy="485775"/>
          </a:xfrm>
          <a:prstGeom prst="rect">
            <a:avLst/>
          </a:prstGeom>
          <a:solidFill>
            <a:srgbClr val="FFFFEF"/>
          </a:solidFill>
          <a:ln w="9525">
            <a:noFill/>
            <a:miter lim="800000"/>
            <a:headEnd/>
            <a:tailEnd/>
          </a:ln>
        </p:spPr>
        <p:txBody>
          <a:bodyPr wrap="none" anchor="ctr"/>
          <a:lstStyle/>
          <a:p>
            <a:endParaRPr lang="en-US"/>
          </a:p>
        </p:txBody>
      </p:sp>
      <p:sp>
        <p:nvSpPr>
          <p:cNvPr id="26634" name="Rectangle 10"/>
          <p:cNvSpPr>
            <a:spLocks noChangeArrowheads="1"/>
          </p:cNvSpPr>
          <p:nvPr/>
        </p:nvSpPr>
        <p:spPr bwMode="auto">
          <a:xfrm>
            <a:off x="0" y="6410325"/>
            <a:ext cx="9144000" cy="447675"/>
          </a:xfrm>
          <a:prstGeom prst="rect">
            <a:avLst/>
          </a:prstGeom>
          <a:solidFill>
            <a:srgbClr val="762617"/>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3" y="800100"/>
            <a:ext cx="8548576" cy="1079500"/>
          </a:xfrm>
        </p:spPr>
        <p:txBody>
          <a:bodyPr/>
          <a:lstStyle/>
          <a:p>
            <a:r>
              <a:rPr lang="en-US" sz="3600" dirty="0" smtClean="0">
                <a:latin typeface="Arial" pitchFamily="34" charset="0"/>
                <a:cs typeface="Arial" pitchFamily="34" charset="0"/>
              </a:rPr>
              <a:t>A walk through the </a:t>
            </a:r>
            <a:r>
              <a:rPr lang="en-US" sz="3600" i="1" dirty="0" smtClean="0">
                <a:latin typeface="Arial" pitchFamily="34" charset="0"/>
                <a:cs typeface="Arial" pitchFamily="34" charset="0"/>
              </a:rPr>
              <a:t>SENSE</a:t>
            </a:r>
            <a:r>
              <a:rPr lang="en-US" sz="3600" dirty="0" smtClean="0">
                <a:latin typeface="Arial" pitchFamily="34" charset="0"/>
                <a:cs typeface="Arial" pitchFamily="34" charset="0"/>
              </a:rPr>
              <a:t> </a:t>
            </a:r>
            <a:br>
              <a:rPr lang="en-US" sz="3600" dirty="0" smtClean="0">
                <a:latin typeface="Arial" pitchFamily="34" charset="0"/>
                <a:cs typeface="Arial" pitchFamily="34" charset="0"/>
              </a:rPr>
            </a:br>
            <a:r>
              <a:rPr lang="en-US" sz="3600" dirty="0" smtClean="0">
                <a:latin typeface="Arial" pitchFamily="34" charset="0"/>
                <a:cs typeface="Arial" pitchFamily="34" charset="0"/>
              </a:rPr>
              <a:t>Members Only reporting website</a:t>
            </a:r>
            <a:endParaRPr lang="en-US" sz="3600"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dirty="0"/>
          </a:p>
        </p:txBody>
      </p:sp>
      <p:pic>
        <p:nvPicPr>
          <p:cNvPr id="5" name="Picture 4" descr="SENSE 2009 Reporting_LogIn.JPG"/>
          <p:cNvPicPr>
            <a:picLocks noChangeAspect="1"/>
          </p:cNvPicPr>
          <p:nvPr/>
        </p:nvPicPr>
        <p:blipFill>
          <a:blip r:embed="rId2"/>
          <a:srcRect t="10000" r="50833" b="46667"/>
          <a:stretch>
            <a:fillRect/>
          </a:stretch>
        </p:blipFill>
        <p:spPr>
          <a:xfrm>
            <a:off x="3090939" y="2179674"/>
            <a:ext cx="5806740" cy="3838354"/>
          </a:xfrm>
          <a:prstGeom prst="rect">
            <a:avLst/>
          </a:prstGeom>
        </p:spPr>
      </p:pic>
      <p:sp>
        <p:nvSpPr>
          <p:cNvPr id="6" name="TextBox 5"/>
          <p:cNvSpPr txBox="1"/>
          <p:nvPr/>
        </p:nvSpPr>
        <p:spPr>
          <a:xfrm>
            <a:off x="308346" y="2360429"/>
            <a:ext cx="2147776" cy="2677656"/>
          </a:xfrm>
          <a:prstGeom prst="rect">
            <a:avLst/>
          </a:prstGeom>
          <a:noFill/>
        </p:spPr>
        <p:txBody>
          <a:bodyPr wrap="square" rtlCol="0">
            <a:spAutoFit/>
          </a:bodyPr>
          <a:lstStyle/>
          <a:p>
            <a:endParaRPr lang="en-US" b="1" i="0" dirty="0" smtClean="0">
              <a:latin typeface="Arial" pitchFamily="34" charset="0"/>
              <a:cs typeface="Arial" pitchFamily="34" charset="0"/>
            </a:endParaRPr>
          </a:p>
          <a:p>
            <a:r>
              <a:rPr lang="en-US" b="1" i="0" dirty="0" smtClean="0">
                <a:latin typeface="Arial" pitchFamily="34" charset="0"/>
                <a:cs typeface="Arial" pitchFamily="34" charset="0"/>
              </a:rPr>
              <a:t>Logging in with your </a:t>
            </a:r>
            <a:r>
              <a:rPr lang="en-US" b="1" dirty="0" smtClean="0">
                <a:latin typeface="Arial" pitchFamily="34" charset="0"/>
                <a:cs typeface="Arial" pitchFamily="34" charset="0"/>
              </a:rPr>
              <a:t>SENSE </a:t>
            </a:r>
          </a:p>
          <a:p>
            <a:r>
              <a:rPr lang="en-US" b="1" i="0" dirty="0" smtClean="0">
                <a:latin typeface="Arial" pitchFamily="34" charset="0"/>
                <a:cs typeface="Arial" pitchFamily="34" charset="0"/>
              </a:rPr>
              <a:t>Username and</a:t>
            </a:r>
          </a:p>
          <a:p>
            <a:r>
              <a:rPr lang="en-US" b="1" i="0" dirty="0" smtClean="0">
                <a:latin typeface="Arial" pitchFamily="34" charset="0"/>
                <a:cs typeface="Arial" pitchFamily="34" charset="0"/>
              </a:rPr>
              <a:t>Password</a:t>
            </a:r>
            <a:endParaRPr lang="en-US" b="1" i="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47" y="1446029"/>
            <a:ext cx="3002812" cy="1860697"/>
          </a:xfrm>
        </p:spPr>
        <p:txBody>
          <a:bodyPr/>
          <a:lstStyle/>
          <a:p>
            <a:pPr>
              <a:lnSpc>
                <a:spcPct val="100000"/>
              </a:lnSpc>
              <a:spcBef>
                <a:spcPts val="600"/>
              </a:spcBef>
              <a:spcAft>
                <a:spcPts val="600"/>
              </a:spcAft>
            </a:pPr>
            <a:r>
              <a:rPr lang="en-US" sz="4800" i="1" dirty="0" smtClean="0"/>
              <a:t>SENSE</a:t>
            </a:r>
            <a:r>
              <a:rPr lang="en-US" sz="4800" dirty="0" smtClean="0"/>
              <a:t> Standard Reports</a:t>
            </a:r>
            <a:endParaRPr lang="en-US" sz="4800" dirty="0"/>
          </a:p>
        </p:txBody>
      </p:sp>
      <p:sp>
        <p:nvSpPr>
          <p:cNvPr id="4" name="Footer Placeholder 3"/>
          <p:cNvSpPr>
            <a:spLocks noGrp="1"/>
          </p:cNvSpPr>
          <p:nvPr>
            <p:ph type="ftr" sz="quarter" idx="10"/>
          </p:nvPr>
        </p:nvSpPr>
        <p:spPr/>
        <p:txBody>
          <a:bodyPr/>
          <a:lstStyle/>
          <a:p>
            <a:pPr>
              <a:defRPr/>
            </a:pPr>
            <a:endParaRPr lang="en-US" dirty="0"/>
          </a:p>
        </p:txBody>
      </p:sp>
      <p:pic>
        <p:nvPicPr>
          <p:cNvPr id="6" name="Picture 5" descr="SENSE 2009 Reporting Site_Standard.JPG"/>
          <p:cNvPicPr>
            <a:picLocks noChangeAspect="1"/>
          </p:cNvPicPr>
          <p:nvPr/>
        </p:nvPicPr>
        <p:blipFill>
          <a:blip r:embed="rId2"/>
          <a:srcRect t="10000" r="50833" b="28889"/>
          <a:stretch>
            <a:fillRect/>
          </a:stretch>
        </p:blipFill>
        <p:spPr>
          <a:xfrm>
            <a:off x="3358245" y="893135"/>
            <a:ext cx="5539434" cy="516387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00100"/>
            <a:ext cx="7632700" cy="964905"/>
          </a:xfrm>
        </p:spPr>
        <p:txBody>
          <a:bodyPr/>
          <a:lstStyle/>
          <a:p>
            <a:r>
              <a:rPr lang="en-US" sz="3600" dirty="0" smtClean="0">
                <a:latin typeface="Arial" pitchFamily="34" charset="0"/>
                <a:cs typeface="Arial" pitchFamily="34" charset="0"/>
              </a:rPr>
              <a:t>Student Engagement for entering students…</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88950" y="1743740"/>
            <a:ext cx="7613650" cy="4669760"/>
          </a:xfrm>
        </p:spPr>
        <p:txBody>
          <a:bodyPr/>
          <a:lstStyle/>
          <a:p>
            <a:pPr marL="514350" indent="-514350">
              <a:buFontTx/>
              <a:buAutoNum type="alphaLcPeriod"/>
            </a:pPr>
            <a:r>
              <a:rPr lang="en-US" sz="2400" dirty="0" smtClean="0">
                <a:latin typeface="Arial" pitchFamily="34" charset="0"/>
                <a:ea typeface="ＭＳ Ｐゴシック" pitchFamily="-109" charset="-128"/>
                <a:cs typeface="Arial" pitchFamily="34" charset="0"/>
              </a:rPr>
              <a:t>how welcome a student feels at your college</a:t>
            </a:r>
          </a:p>
          <a:p>
            <a:pPr marL="514350" indent="-514350">
              <a:buFontTx/>
              <a:buAutoNum type="alphaLcPeriod"/>
            </a:pPr>
            <a:r>
              <a:rPr lang="en-US" sz="2400" dirty="0" smtClean="0">
                <a:latin typeface="Arial" pitchFamily="34" charset="0"/>
                <a:ea typeface="ＭＳ Ｐゴシック" pitchFamily="-109" charset="-128"/>
                <a:cs typeface="Arial" pitchFamily="34" charset="0"/>
              </a:rPr>
              <a:t>how much a student prepares for class</a:t>
            </a:r>
          </a:p>
          <a:p>
            <a:pPr marL="514350" indent="-514350">
              <a:buFontTx/>
              <a:buAutoNum type="alphaLcPeriod"/>
            </a:pPr>
            <a:r>
              <a:rPr lang="en-US" sz="2400" dirty="0" smtClean="0">
                <a:latin typeface="Arial" pitchFamily="34" charset="0"/>
                <a:ea typeface="ＭＳ Ｐゴシック" pitchFamily="-109" charset="-128"/>
                <a:cs typeface="Arial" pitchFamily="34" charset="0"/>
              </a:rPr>
              <a:t>how well a student is advised</a:t>
            </a:r>
          </a:p>
          <a:p>
            <a:pPr marL="514350" indent="-514350">
              <a:buFontTx/>
              <a:buAutoNum type="alphaLcPeriod"/>
            </a:pPr>
            <a:r>
              <a:rPr lang="en-US" sz="2400" dirty="0" smtClean="0">
                <a:latin typeface="Arial" pitchFamily="34" charset="0"/>
                <a:ea typeface="ＭＳ Ｐゴシック" pitchFamily="-109" charset="-128"/>
                <a:cs typeface="Arial" pitchFamily="34" charset="0"/>
              </a:rPr>
              <a:t>how well a student understands his or her academic strengths and weaknesses</a:t>
            </a:r>
          </a:p>
          <a:p>
            <a:pPr marL="514350" indent="-514350">
              <a:buFontTx/>
              <a:buAutoNum type="alphaLcPeriod"/>
            </a:pPr>
            <a:r>
              <a:rPr lang="en-US" sz="2400" dirty="0" smtClean="0">
                <a:latin typeface="Arial" pitchFamily="34" charset="0"/>
                <a:ea typeface="ＭＳ Ｐゴシック" pitchFamily="-109" charset="-128"/>
                <a:cs typeface="Arial" pitchFamily="34" charset="0"/>
              </a:rPr>
              <a:t>how often a student works with other students</a:t>
            </a:r>
          </a:p>
          <a:p>
            <a:pPr marL="514350" indent="-514350">
              <a:buFontTx/>
              <a:buAutoNum type="alphaLcPeriod"/>
            </a:pPr>
            <a:r>
              <a:rPr lang="en-US" sz="2400" dirty="0" smtClean="0">
                <a:latin typeface="Arial" pitchFamily="34" charset="0"/>
                <a:ea typeface="ＭＳ Ｐゴシック" pitchFamily="-109" charset="-128"/>
                <a:cs typeface="Arial" pitchFamily="34" charset="0"/>
              </a:rPr>
              <a:t>how connected a student is to his or her instructor</a:t>
            </a:r>
          </a:p>
          <a:p>
            <a:pPr marL="514350" indent="-514350">
              <a:buFontTx/>
              <a:buAutoNum type="alphaLcPeriod"/>
            </a:pPr>
            <a:endParaRPr lang="en-US" sz="2400" dirty="0" smtClean="0">
              <a:latin typeface="Arial" pitchFamily="34" charset="0"/>
              <a:ea typeface="ＭＳ Ｐゴシック" pitchFamily="-109" charset="-128"/>
              <a:cs typeface="Arial" pitchFamily="34" charset="0"/>
            </a:endParaRPr>
          </a:p>
          <a:p>
            <a:pPr marL="514350" indent="-514350">
              <a:buFontTx/>
              <a:buAutoNum type="alphaLcPeriod"/>
            </a:pPr>
            <a:endParaRPr lang="en-US" sz="2400" dirty="0" smtClean="0">
              <a:latin typeface="Arial" pitchFamily="34" charset="0"/>
              <a:ea typeface="ＭＳ Ｐゴシック" pitchFamily="-109" charset="-128"/>
              <a:cs typeface="Arial" pitchFamily="34" charset="0"/>
            </a:endParaRPr>
          </a:p>
          <a:p>
            <a:pPr marL="514350" indent="-514350">
              <a:buFontTx/>
              <a:buAutoNum type="alphaLcPeriod"/>
            </a:pPr>
            <a:endParaRPr lang="en-US" sz="2400" dirty="0" smtClean="0">
              <a:latin typeface="Arial" pitchFamily="34" charset="0"/>
              <a:ea typeface="ＭＳ Ｐゴシック" pitchFamily="-109" charset="-128"/>
              <a:cs typeface="Arial" pitchFamily="34" charset="0"/>
            </a:endParaRPr>
          </a:p>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0" y="1041400"/>
            <a:ext cx="2152650" cy="830263"/>
          </a:xfrm>
          <a:prstGeom prst="rect">
            <a:avLst/>
          </a:prstGeom>
          <a:noFill/>
          <a:ln w="9525">
            <a:noFill/>
            <a:miter lim="800000"/>
            <a:headEnd/>
            <a:tailEnd/>
          </a:ln>
        </p:spPr>
        <p:txBody>
          <a:bodyPr>
            <a:spAutoFit/>
          </a:bodyPr>
          <a:lstStyle/>
          <a:p>
            <a:r>
              <a:rPr lang="en-US">
                <a:latin typeface="Calibri" pitchFamily="34" charset="0"/>
              </a:rPr>
              <a:t>Benchmark Reports</a:t>
            </a:r>
          </a:p>
        </p:txBody>
      </p:sp>
      <p:sp>
        <p:nvSpPr>
          <p:cNvPr id="6" name="TextBox 5"/>
          <p:cNvSpPr txBox="1">
            <a:spLocks noChangeArrowheads="1"/>
          </p:cNvSpPr>
          <p:nvPr/>
        </p:nvSpPr>
        <p:spPr bwMode="auto">
          <a:xfrm>
            <a:off x="0" y="2466975"/>
            <a:ext cx="2162175" cy="1200150"/>
          </a:xfrm>
          <a:prstGeom prst="rect">
            <a:avLst/>
          </a:prstGeom>
          <a:noFill/>
          <a:ln w="9525">
            <a:noFill/>
            <a:miter lim="800000"/>
            <a:headEnd/>
            <a:tailEnd/>
          </a:ln>
        </p:spPr>
        <p:txBody>
          <a:bodyPr>
            <a:spAutoFit/>
          </a:bodyPr>
          <a:lstStyle/>
          <a:p>
            <a:r>
              <a:rPr lang="en-US">
                <a:latin typeface="Calibri" pitchFamily="34" charset="0"/>
              </a:rPr>
              <a:t>Means Summary Reports</a:t>
            </a:r>
          </a:p>
        </p:txBody>
      </p:sp>
      <p:sp>
        <p:nvSpPr>
          <p:cNvPr id="7" name="TextBox 6"/>
          <p:cNvSpPr txBox="1">
            <a:spLocks noChangeArrowheads="1"/>
          </p:cNvSpPr>
          <p:nvPr/>
        </p:nvSpPr>
        <p:spPr bwMode="auto">
          <a:xfrm>
            <a:off x="0" y="4422775"/>
            <a:ext cx="2162175" cy="1200150"/>
          </a:xfrm>
          <a:prstGeom prst="rect">
            <a:avLst/>
          </a:prstGeom>
          <a:noFill/>
          <a:ln w="9525">
            <a:noFill/>
            <a:miter lim="800000"/>
            <a:headEnd/>
            <a:tailEnd/>
          </a:ln>
        </p:spPr>
        <p:txBody>
          <a:bodyPr>
            <a:spAutoFit/>
          </a:bodyPr>
          <a:lstStyle/>
          <a:p>
            <a:r>
              <a:rPr lang="en-US">
                <a:latin typeface="Calibri" pitchFamily="34" charset="0"/>
              </a:rPr>
              <a:t>Frequency Distribution Reports</a:t>
            </a:r>
          </a:p>
        </p:txBody>
      </p:sp>
      <p:pic>
        <p:nvPicPr>
          <p:cNvPr id="34" name="Picture 33" descr="Standard_Benchmark.JPG"/>
          <p:cNvPicPr>
            <a:picLocks noChangeAspect="1"/>
          </p:cNvPicPr>
          <p:nvPr/>
        </p:nvPicPr>
        <p:blipFill>
          <a:blip r:embed="rId2"/>
          <a:srcRect l="20000" t="12222" r="20833" b="30000"/>
          <a:stretch>
            <a:fillRect/>
          </a:stretch>
        </p:blipFill>
        <p:spPr bwMode="auto">
          <a:xfrm>
            <a:off x="2717800" y="706438"/>
            <a:ext cx="6273800" cy="4595812"/>
          </a:xfrm>
          <a:prstGeom prst="rect">
            <a:avLst/>
          </a:prstGeom>
          <a:noFill/>
          <a:ln w="9525">
            <a:solidFill>
              <a:schemeClr val="bg2"/>
            </a:solidFill>
            <a:miter lim="800000"/>
            <a:headEnd/>
            <a:tailEnd/>
          </a:ln>
        </p:spPr>
      </p:pic>
      <p:sp>
        <p:nvSpPr>
          <p:cNvPr id="35" name="Oval 34"/>
          <p:cNvSpPr>
            <a:spLocks noChangeArrowheads="1"/>
          </p:cNvSpPr>
          <p:nvPr/>
        </p:nvSpPr>
        <p:spPr bwMode="auto">
          <a:xfrm>
            <a:off x="5407025" y="2743200"/>
            <a:ext cx="835025" cy="201613"/>
          </a:xfrm>
          <a:prstGeom prst="ellipse">
            <a:avLst/>
          </a:prstGeom>
          <a:noFill/>
          <a:ln w="25400" algn="ctr">
            <a:solidFill>
              <a:srgbClr val="FFFF00"/>
            </a:solidFill>
            <a:round/>
            <a:headEnd/>
            <a:tailEnd/>
          </a:ln>
        </p:spPr>
        <p:txBody>
          <a:bodyPr/>
          <a:lstStyle/>
          <a:p>
            <a:pPr algn="ctr" eaLnBrk="0" hangingPunct="0"/>
            <a:endParaRPr lang="en-US" sz="2400" i="1">
              <a:latin typeface="Times" pitchFamily="18" charset="0"/>
            </a:endParaRPr>
          </a:p>
        </p:txBody>
      </p:sp>
      <p:sp>
        <p:nvSpPr>
          <p:cNvPr id="36" name="Oval 35"/>
          <p:cNvSpPr>
            <a:spLocks noChangeArrowheads="1"/>
          </p:cNvSpPr>
          <p:nvPr/>
        </p:nvSpPr>
        <p:spPr bwMode="auto">
          <a:xfrm>
            <a:off x="5445125" y="1576388"/>
            <a:ext cx="762000" cy="200025"/>
          </a:xfrm>
          <a:prstGeom prst="ellipse">
            <a:avLst/>
          </a:prstGeom>
          <a:noFill/>
          <a:ln w="25400" algn="ctr">
            <a:solidFill>
              <a:srgbClr val="FFFF00"/>
            </a:solidFill>
            <a:round/>
            <a:headEnd/>
            <a:tailEnd/>
          </a:ln>
        </p:spPr>
        <p:txBody>
          <a:bodyPr/>
          <a:lstStyle/>
          <a:p>
            <a:pPr algn="ctr" eaLnBrk="0" hangingPunct="0"/>
            <a:endParaRPr lang="en-US" sz="2400" i="1">
              <a:latin typeface="Times" pitchFamily="18" charset="0"/>
            </a:endParaRPr>
          </a:p>
        </p:txBody>
      </p:sp>
      <p:sp>
        <p:nvSpPr>
          <p:cNvPr id="37" name="Oval 36"/>
          <p:cNvSpPr>
            <a:spLocks noChangeArrowheads="1"/>
          </p:cNvSpPr>
          <p:nvPr/>
        </p:nvSpPr>
        <p:spPr bwMode="auto">
          <a:xfrm>
            <a:off x="6186488" y="1236663"/>
            <a:ext cx="865187" cy="169862"/>
          </a:xfrm>
          <a:prstGeom prst="ellipse">
            <a:avLst/>
          </a:prstGeom>
          <a:noFill/>
          <a:ln w="25400" algn="ctr">
            <a:solidFill>
              <a:srgbClr val="FFFF00"/>
            </a:solidFill>
            <a:round/>
            <a:headEnd/>
            <a:tailEnd/>
          </a:ln>
        </p:spPr>
        <p:txBody>
          <a:bodyPr/>
          <a:lstStyle/>
          <a:p>
            <a:pPr algn="ctr" eaLnBrk="0" hangingPunct="0"/>
            <a:endParaRPr lang="en-US" sz="2400" i="1">
              <a:latin typeface="Times" pitchFamily="18" charset="0"/>
            </a:endParaRPr>
          </a:p>
        </p:txBody>
      </p:sp>
      <p:sp>
        <p:nvSpPr>
          <p:cNvPr id="38" name="Oval 37"/>
          <p:cNvSpPr>
            <a:spLocks noChangeArrowheads="1"/>
          </p:cNvSpPr>
          <p:nvPr/>
        </p:nvSpPr>
        <p:spPr bwMode="auto">
          <a:xfrm>
            <a:off x="5422900" y="3952875"/>
            <a:ext cx="762000" cy="200025"/>
          </a:xfrm>
          <a:prstGeom prst="ellipse">
            <a:avLst/>
          </a:prstGeom>
          <a:noFill/>
          <a:ln w="25400" algn="ctr">
            <a:solidFill>
              <a:srgbClr val="FFFF00"/>
            </a:solidFill>
            <a:round/>
            <a:headEnd/>
            <a:tailEnd/>
          </a:ln>
        </p:spPr>
        <p:txBody>
          <a:bodyPr/>
          <a:lstStyle/>
          <a:p>
            <a:pPr algn="ctr" eaLnBrk="0" hangingPunct="0"/>
            <a:endParaRPr lang="en-US" sz="2400" i="1">
              <a:latin typeface="Times" pitchFamily="18" charset="0"/>
            </a:endParaRPr>
          </a:p>
        </p:txBody>
      </p:sp>
      <p:pic>
        <p:nvPicPr>
          <p:cNvPr id="39" name="Picture 38" descr="Standard_Means.JPG"/>
          <p:cNvPicPr>
            <a:picLocks noChangeAspect="1"/>
          </p:cNvPicPr>
          <p:nvPr/>
        </p:nvPicPr>
        <p:blipFill>
          <a:blip r:embed="rId3"/>
          <a:srcRect l="12500" t="12222" r="14166" b="22221"/>
          <a:stretch>
            <a:fillRect/>
          </a:stretch>
        </p:blipFill>
        <p:spPr bwMode="auto">
          <a:xfrm>
            <a:off x="2216150" y="1119188"/>
            <a:ext cx="6705600" cy="4495800"/>
          </a:xfrm>
          <a:prstGeom prst="rect">
            <a:avLst/>
          </a:prstGeom>
          <a:noFill/>
          <a:ln w="9525">
            <a:solidFill>
              <a:schemeClr val="bg2"/>
            </a:solidFill>
            <a:miter lim="800000"/>
            <a:headEnd/>
            <a:tailEnd/>
          </a:ln>
        </p:spPr>
      </p:pic>
      <p:sp>
        <p:nvSpPr>
          <p:cNvPr id="40" name="Oval 39"/>
          <p:cNvSpPr>
            <a:spLocks noChangeArrowheads="1"/>
          </p:cNvSpPr>
          <p:nvPr/>
        </p:nvSpPr>
        <p:spPr bwMode="auto">
          <a:xfrm>
            <a:off x="5372100" y="1714500"/>
            <a:ext cx="255588" cy="149225"/>
          </a:xfrm>
          <a:prstGeom prst="ellipse">
            <a:avLst/>
          </a:prstGeom>
          <a:noFill/>
          <a:ln w="25400" algn="ctr">
            <a:solidFill>
              <a:srgbClr val="FFFF00"/>
            </a:solidFill>
            <a:round/>
            <a:headEnd/>
            <a:tailEnd/>
          </a:ln>
        </p:spPr>
        <p:txBody>
          <a:bodyPr/>
          <a:lstStyle/>
          <a:p>
            <a:pPr algn="ctr" eaLnBrk="0" hangingPunct="0"/>
            <a:endParaRPr lang="en-US" sz="2400" i="1">
              <a:latin typeface="Times" pitchFamily="18" charset="0"/>
            </a:endParaRPr>
          </a:p>
        </p:txBody>
      </p:sp>
      <p:sp>
        <p:nvSpPr>
          <p:cNvPr id="41" name="Oval 40"/>
          <p:cNvSpPr>
            <a:spLocks noChangeArrowheads="1"/>
          </p:cNvSpPr>
          <p:nvPr/>
        </p:nvSpPr>
        <p:spPr bwMode="auto">
          <a:xfrm>
            <a:off x="5745163" y="1717675"/>
            <a:ext cx="254000" cy="149225"/>
          </a:xfrm>
          <a:prstGeom prst="ellipse">
            <a:avLst/>
          </a:prstGeom>
          <a:noFill/>
          <a:ln w="25400" algn="ctr">
            <a:solidFill>
              <a:srgbClr val="FFFF00"/>
            </a:solidFill>
            <a:round/>
            <a:headEnd/>
            <a:tailEnd/>
          </a:ln>
        </p:spPr>
        <p:txBody>
          <a:bodyPr/>
          <a:lstStyle/>
          <a:p>
            <a:pPr algn="ctr" eaLnBrk="0" hangingPunct="0"/>
            <a:endParaRPr lang="en-US" sz="2400" i="1">
              <a:latin typeface="Times" pitchFamily="18" charset="0"/>
            </a:endParaRPr>
          </a:p>
        </p:txBody>
      </p:sp>
      <p:sp>
        <p:nvSpPr>
          <p:cNvPr id="42" name="Oval 41"/>
          <p:cNvSpPr>
            <a:spLocks noChangeArrowheads="1"/>
          </p:cNvSpPr>
          <p:nvPr/>
        </p:nvSpPr>
        <p:spPr bwMode="auto">
          <a:xfrm>
            <a:off x="4419600" y="4419600"/>
            <a:ext cx="2236788" cy="328613"/>
          </a:xfrm>
          <a:prstGeom prst="ellipse">
            <a:avLst/>
          </a:prstGeom>
          <a:noFill/>
          <a:ln w="25400" algn="ctr">
            <a:solidFill>
              <a:schemeClr val="tx1"/>
            </a:solidFill>
            <a:round/>
            <a:headEnd/>
            <a:tailEnd/>
          </a:ln>
        </p:spPr>
        <p:txBody>
          <a:bodyPr/>
          <a:lstStyle/>
          <a:p>
            <a:pPr algn="ctr" eaLnBrk="0" hangingPunct="0"/>
            <a:endParaRPr lang="en-US" sz="2400" i="1">
              <a:latin typeface="Times" pitchFamily="18" charset="0"/>
            </a:endParaRPr>
          </a:p>
        </p:txBody>
      </p:sp>
      <p:sp>
        <p:nvSpPr>
          <p:cNvPr id="43" name="Oval 42"/>
          <p:cNvSpPr>
            <a:spLocks noChangeArrowheads="1"/>
          </p:cNvSpPr>
          <p:nvPr/>
        </p:nvSpPr>
        <p:spPr bwMode="auto">
          <a:xfrm>
            <a:off x="6796088" y="1714500"/>
            <a:ext cx="255587" cy="149225"/>
          </a:xfrm>
          <a:prstGeom prst="ellipse">
            <a:avLst/>
          </a:prstGeom>
          <a:noFill/>
          <a:ln w="25400" algn="ctr">
            <a:solidFill>
              <a:srgbClr val="FFFF00"/>
            </a:solidFill>
            <a:round/>
            <a:headEnd/>
            <a:tailEnd/>
          </a:ln>
        </p:spPr>
        <p:txBody>
          <a:bodyPr/>
          <a:lstStyle/>
          <a:p>
            <a:pPr algn="ctr" eaLnBrk="0" hangingPunct="0"/>
            <a:endParaRPr lang="en-US" sz="2400" i="1">
              <a:latin typeface="Times" pitchFamily="18" charset="0"/>
            </a:endParaRPr>
          </a:p>
        </p:txBody>
      </p:sp>
      <p:sp>
        <p:nvSpPr>
          <p:cNvPr id="44" name="Oval 43"/>
          <p:cNvSpPr>
            <a:spLocks noChangeArrowheads="1"/>
          </p:cNvSpPr>
          <p:nvPr/>
        </p:nvSpPr>
        <p:spPr bwMode="auto">
          <a:xfrm>
            <a:off x="7099300" y="1725613"/>
            <a:ext cx="295275" cy="138112"/>
          </a:xfrm>
          <a:prstGeom prst="ellipse">
            <a:avLst/>
          </a:prstGeom>
          <a:noFill/>
          <a:ln w="25400" algn="ctr">
            <a:solidFill>
              <a:srgbClr val="FFFF00"/>
            </a:solidFill>
            <a:round/>
            <a:headEnd/>
            <a:tailEnd/>
          </a:ln>
        </p:spPr>
        <p:txBody>
          <a:bodyPr/>
          <a:lstStyle/>
          <a:p>
            <a:pPr algn="ctr" eaLnBrk="0" hangingPunct="0"/>
            <a:endParaRPr lang="en-US" sz="2400" i="1">
              <a:latin typeface="Times" pitchFamily="18" charset="0"/>
            </a:endParaRPr>
          </a:p>
        </p:txBody>
      </p:sp>
      <p:pic>
        <p:nvPicPr>
          <p:cNvPr id="17" name="Picture 16" descr="Standard_Frequency.JPG"/>
          <p:cNvPicPr>
            <a:picLocks noChangeAspect="1"/>
          </p:cNvPicPr>
          <p:nvPr/>
        </p:nvPicPr>
        <p:blipFill>
          <a:blip r:embed="rId4"/>
          <a:srcRect l="5000" t="12222" r="5833" b="46667"/>
          <a:stretch>
            <a:fillRect/>
          </a:stretch>
        </p:blipFill>
        <p:spPr bwMode="auto">
          <a:xfrm>
            <a:off x="1905000" y="1447800"/>
            <a:ext cx="6864350" cy="4267200"/>
          </a:xfrm>
          <a:prstGeom prst="rect">
            <a:avLst/>
          </a:prstGeom>
          <a:noFill/>
          <a:ln w="9525">
            <a:solidFill>
              <a:schemeClr val="bg2"/>
            </a:solidFill>
            <a:miter lim="800000"/>
            <a:headEnd/>
            <a:tailEnd/>
          </a:ln>
        </p:spPr>
      </p:pic>
      <p:sp>
        <p:nvSpPr>
          <p:cNvPr id="18" name="Oval 17"/>
          <p:cNvSpPr/>
          <p:nvPr/>
        </p:nvSpPr>
        <p:spPr>
          <a:xfrm>
            <a:off x="7391400" y="2209800"/>
            <a:ext cx="838200" cy="15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5715000" y="2209800"/>
            <a:ext cx="838200" cy="15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4038600" y="2209800"/>
            <a:ext cx="838200" cy="152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3657600" y="3124200"/>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962400" y="3124200"/>
            <a:ext cx="2286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ooter Placeholder 3"/>
          <p:cNvSpPr>
            <a:spLocks noGrp="1"/>
          </p:cNvSpPr>
          <p:nvPr>
            <p:ph type="ftr" sz="quarter" idx="10"/>
          </p:nvPr>
        </p:nvSpPr>
        <p:spPr>
          <a:xfrm>
            <a:off x="152400" y="6489700"/>
            <a:ext cx="8394700" cy="457200"/>
          </a:xfrm>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1+#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1+#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1+#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1+#ppt_w/2"/>
                                          </p:val>
                                        </p:tav>
                                        <p:tav tm="100000">
                                          <p:val>
                                            <p:strVal val="#ppt_x"/>
                                          </p:val>
                                        </p:tav>
                                      </p:tavLst>
                                    </p:anim>
                                    <p:anim calcmode="lin" valueType="num">
                                      <p:cBhvr additive="base">
                                        <p:cTn id="6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fill="hold"/>
                                        <p:tgtEl>
                                          <p:spTgt spid="44"/>
                                        </p:tgtEl>
                                        <p:attrNameLst>
                                          <p:attrName>ppt_x</p:attrName>
                                        </p:attrNameLst>
                                      </p:cBhvr>
                                      <p:tavLst>
                                        <p:tav tm="0">
                                          <p:val>
                                            <p:strVal val="1+#ppt_w/2"/>
                                          </p:val>
                                        </p:tav>
                                        <p:tav tm="100000">
                                          <p:val>
                                            <p:strVal val="#ppt_x"/>
                                          </p:val>
                                        </p:tav>
                                      </p:tavLst>
                                    </p:anim>
                                    <p:anim calcmode="lin" valueType="num">
                                      <p:cBhvr additive="base">
                                        <p:cTn id="74"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1+#ppt_w/2"/>
                                          </p:val>
                                        </p:tav>
                                        <p:tav tm="100000">
                                          <p:val>
                                            <p:strVal val="#ppt_x"/>
                                          </p:val>
                                        </p:tav>
                                      </p:tavLst>
                                    </p:anim>
                                    <p:anim calcmode="lin" valueType="num">
                                      <p:cBhvr additive="base">
                                        <p:cTn id="8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0-#ppt_w/2"/>
                                          </p:val>
                                        </p:tav>
                                        <p:tav tm="100000">
                                          <p:val>
                                            <p:strVal val="#ppt_x"/>
                                          </p:val>
                                        </p:tav>
                                      </p:tavLst>
                                    </p:anim>
                                    <p:anim calcmode="lin" valueType="num">
                                      <p:cBhvr additive="base">
                                        <p:cTn id="8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1+#ppt_w/2"/>
                                          </p:val>
                                        </p:tav>
                                        <p:tav tm="100000">
                                          <p:val>
                                            <p:strVal val="#ppt_x"/>
                                          </p:val>
                                        </p:tav>
                                      </p:tavLst>
                                    </p:anim>
                                    <p:anim calcmode="lin" valueType="num">
                                      <p:cBhvr additive="base">
                                        <p:cTn id="9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1+#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1+#ppt_w/2"/>
                                          </p:val>
                                        </p:tav>
                                        <p:tav tm="100000">
                                          <p:val>
                                            <p:strVal val="#ppt_x"/>
                                          </p:val>
                                        </p:tav>
                                      </p:tavLst>
                                    </p:anim>
                                    <p:anim calcmode="lin" valueType="num">
                                      <p:cBhvr additive="base">
                                        <p:cTn id="10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500" fill="hold"/>
                                        <p:tgtEl>
                                          <p:spTgt spid="18"/>
                                        </p:tgtEl>
                                        <p:attrNameLst>
                                          <p:attrName>ppt_x</p:attrName>
                                        </p:attrNameLst>
                                      </p:cBhvr>
                                      <p:tavLst>
                                        <p:tav tm="0">
                                          <p:val>
                                            <p:strVal val="1+#ppt_w/2"/>
                                          </p:val>
                                        </p:tav>
                                        <p:tav tm="100000">
                                          <p:val>
                                            <p:strVal val="#ppt_x"/>
                                          </p:val>
                                        </p:tav>
                                      </p:tavLst>
                                    </p:anim>
                                    <p:anim calcmode="lin" valueType="num">
                                      <p:cBhvr additive="base">
                                        <p:cTn id="11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1+#ppt_w/2"/>
                                          </p:val>
                                        </p:tav>
                                        <p:tav tm="100000">
                                          <p:val>
                                            <p:strVal val="#ppt_x"/>
                                          </p:val>
                                        </p:tav>
                                      </p:tavLst>
                                    </p:anim>
                                    <p:anim calcmode="lin" valueType="num">
                                      <p:cBhvr additive="base">
                                        <p:cTn id="1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500" fill="hold"/>
                                        <p:tgtEl>
                                          <p:spTgt spid="23"/>
                                        </p:tgtEl>
                                        <p:attrNameLst>
                                          <p:attrName>ppt_x</p:attrName>
                                        </p:attrNameLst>
                                      </p:cBhvr>
                                      <p:tavLst>
                                        <p:tav tm="0">
                                          <p:val>
                                            <p:strVal val="1+#ppt_w/2"/>
                                          </p:val>
                                        </p:tav>
                                        <p:tav tm="100000">
                                          <p:val>
                                            <p:strVal val="#ppt_x"/>
                                          </p:val>
                                        </p:tav>
                                      </p:tavLst>
                                    </p:anim>
                                    <p:anim calcmode="lin" valueType="num">
                                      <p:cBhvr additive="base">
                                        <p:cTn id="1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5" grpId="0" animBg="1"/>
      <p:bldP spid="36" grpId="0" animBg="1"/>
      <p:bldP spid="37" grpId="0" animBg="1"/>
      <p:bldP spid="38" grpId="0" animBg="1"/>
      <p:bldP spid="40" grpId="0" animBg="1"/>
      <p:bldP spid="41" grpId="0" animBg="1"/>
      <p:bldP spid="42" grpId="0" animBg="1"/>
      <p:bldP spid="43" grpId="0" animBg="1"/>
      <p:bldP spid="44" grpId="0" animBg="1"/>
      <p:bldP spid="18" grpId="0" animBg="1"/>
      <p:bldP spid="19" grpId="0" animBg="1"/>
      <p:bldP spid="20" grpId="0" animBg="1"/>
      <p:bldP spid="22" grpId="0" animBg="1"/>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8938" y="989013"/>
            <a:ext cx="3225800" cy="2306637"/>
          </a:xfrm>
        </p:spPr>
        <p:txBody>
          <a:bodyPr/>
          <a:lstStyle/>
          <a:p>
            <a:pPr>
              <a:lnSpc>
                <a:spcPct val="100000"/>
              </a:lnSpc>
              <a:spcBef>
                <a:spcPts val="600"/>
              </a:spcBef>
            </a:pPr>
            <a:r>
              <a:rPr lang="en-US" sz="4800" i="1" dirty="0" smtClean="0"/>
              <a:t>SENSE </a:t>
            </a:r>
            <a:r>
              <a:rPr lang="en-US" sz="4800" dirty="0" smtClean="0"/>
              <a:t>Custom Reports</a:t>
            </a:r>
          </a:p>
        </p:txBody>
      </p:sp>
      <p:pic>
        <p:nvPicPr>
          <p:cNvPr id="3076" name="Picture 6" descr="SENSE 2009 Reporting Site_1.JPG"/>
          <p:cNvPicPr>
            <a:picLocks noChangeAspect="1"/>
          </p:cNvPicPr>
          <p:nvPr/>
        </p:nvPicPr>
        <p:blipFill>
          <a:blip r:embed="rId2"/>
          <a:srcRect t="10001" r="50835" b="16316"/>
          <a:stretch>
            <a:fillRect/>
          </a:stretch>
        </p:blipFill>
        <p:spPr bwMode="auto">
          <a:xfrm>
            <a:off x="3532241" y="689001"/>
            <a:ext cx="5273675" cy="5430838"/>
          </a:xfrm>
          <a:prstGeom prst="rect">
            <a:avLst/>
          </a:prstGeom>
          <a:noFill/>
          <a:ln w="9525">
            <a:noFill/>
            <a:miter lim="800000"/>
            <a:headEnd/>
            <a:tailEnd/>
          </a:ln>
        </p:spPr>
      </p:pic>
      <p:sp>
        <p:nvSpPr>
          <p:cNvPr id="10" name="Freeform 9"/>
          <p:cNvSpPr/>
          <p:nvPr/>
        </p:nvSpPr>
        <p:spPr>
          <a:xfrm>
            <a:off x="3552626" y="6070305"/>
            <a:ext cx="5254625" cy="314325"/>
          </a:xfrm>
          <a:custGeom>
            <a:avLst/>
            <a:gdLst>
              <a:gd name="connsiteX0" fmla="*/ 5255741 w 5255741"/>
              <a:gd name="connsiteY0" fmla="*/ 0 h 313038"/>
              <a:gd name="connsiteX1" fmla="*/ 5214552 w 5255741"/>
              <a:gd name="connsiteY1" fmla="*/ 98854 h 313038"/>
              <a:gd name="connsiteX2" fmla="*/ 5198076 w 5255741"/>
              <a:gd name="connsiteY2" fmla="*/ 123568 h 313038"/>
              <a:gd name="connsiteX3" fmla="*/ 5173363 w 5255741"/>
              <a:gd name="connsiteY3" fmla="*/ 140044 h 313038"/>
              <a:gd name="connsiteX4" fmla="*/ 5132173 w 5255741"/>
              <a:gd name="connsiteY4" fmla="*/ 148281 h 313038"/>
              <a:gd name="connsiteX5" fmla="*/ 5074508 w 5255741"/>
              <a:gd name="connsiteY5" fmla="*/ 140044 h 313038"/>
              <a:gd name="connsiteX6" fmla="*/ 5049795 w 5255741"/>
              <a:gd name="connsiteY6" fmla="*/ 131806 h 313038"/>
              <a:gd name="connsiteX7" fmla="*/ 4934465 w 5255741"/>
              <a:gd name="connsiteY7" fmla="*/ 140044 h 313038"/>
              <a:gd name="connsiteX8" fmla="*/ 4893276 w 5255741"/>
              <a:gd name="connsiteY8" fmla="*/ 181233 h 313038"/>
              <a:gd name="connsiteX9" fmla="*/ 4876800 w 5255741"/>
              <a:gd name="connsiteY9" fmla="*/ 222422 h 313038"/>
              <a:gd name="connsiteX10" fmla="*/ 4819135 w 5255741"/>
              <a:gd name="connsiteY10" fmla="*/ 288325 h 313038"/>
              <a:gd name="connsiteX11" fmla="*/ 4687330 w 5255741"/>
              <a:gd name="connsiteY11" fmla="*/ 280087 h 313038"/>
              <a:gd name="connsiteX12" fmla="*/ 4596714 w 5255741"/>
              <a:gd name="connsiteY12" fmla="*/ 271849 h 313038"/>
              <a:gd name="connsiteX13" fmla="*/ 4399006 w 5255741"/>
              <a:gd name="connsiteY13" fmla="*/ 280087 h 313038"/>
              <a:gd name="connsiteX14" fmla="*/ 4374292 w 5255741"/>
              <a:gd name="connsiteY14" fmla="*/ 288325 h 313038"/>
              <a:gd name="connsiteX15" fmla="*/ 4242487 w 5255741"/>
              <a:gd name="connsiteY15" fmla="*/ 238898 h 313038"/>
              <a:gd name="connsiteX16" fmla="*/ 4193060 w 5255741"/>
              <a:gd name="connsiteY16" fmla="*/ 197708 h 313038"/>
              <a:gd name="connsiteX17" fmla="*/ 4143633 w 5255741"/>
              <a:gd name="connsiteY17" fmla="*/ 189471 h 313038"/>
              <a:gd name="connsiteX18" fmla="*/ 4077730 w 5255741"/>
              <a:gd name="connsiteY18" fmla="*/ 181233 h 313038"/>
              <a:gd name="connsiteX19" fmla="*/ 3921211 w 5255741"/>
              <a:gd name="connsiteY19" fmla="*/ 214184 h 313038"/>
              <a:gd name="connsiteX20" fmla="*/ 3880022 w 5255741"/>
              <a:gd name="connsiteY20" fmla="*/ 255373 h 313038"/>
              <a:gd name="connsiteX21" fmla="*/ 3830595 w 5255741"/>
              <a:gd name="connsiteY21" fmla="*/ 280087 h 313038"/>
              <a:gd name="connsiteX22" fmla="*/ 3781168 w 5255741"/>
              <a:gd name="connsiteY22" fmla="*/ 304800 h 313038"/>
              <a:gd name="connsiteX23" fmla="*/ 3690552 w 5255741"/>
              <a:gd name="connsiteY23" fmla="*/ 296562 h 313038"/>
              <a:gd name="connsiteX24" fmla="*/ 3632887 w 5255741"/>
              <a:gd name="connsiteY24" fmla="*/ 263611 h 313038"/>
              <a:gd name="connsiteX25" fmla="*/ 3542271 w 5255741"/>
              <a:gd name="connsiteY25" fmla="*/ 255373 h 313038"/>
              <a:gd name="connsiteX26" fmla="*/ 3476368 w 5255741"/>
              <a:gd name="connsiteY26" fmla="*/ 230660 h 313038"/>
              <a:gd name="connsiteX27" fmla="*/ 3451654 w 5255741"/>
              <a:gd name="connsiteY27" fmla="*/ 222422 h 313038"/>
              <a:gd name="connsiteX28" fmla="*/ 3402227 w 5255741"/>
              <a:gd name="connsiteY28" fmla="*/ 230660 h 313038"/>
              <a:gd name="connsiteX29" fmla="*/ 3328087 w 5255741"/>
              <a:gd name="connsiteY29" fmla="*/ 263611 h 313038"/>
              <a:gd name="connsiteX30" fmla="*/ 3130379 w 5255741"/>
              <a:gd name="connsiteY30" fmla="*/ 255373 h 313038"/>
              <a:gd name="connsiteX31" fmla="*/ 3105665 w 5255741"/>
              <a:gd name="connsiteY31" fmla="*/ 247135 h 313038"/>
              <a:gd name="connsiteX32" fmla="*/ 3023287 w 5255741"/>
              <a:gd name="connsiteY32" fmla="*/ 214184 h 313038"/>
              <a:gd name="connsiteX33" fmla="*/ 2998573 w 5255741"/>
              <a:gd name="connsiteY33" fmla="*/ 197708 h 313038"/>
              <a:gd name="connsiteX34" fmla="*/ 2957384 w 5255741"/>
              <a:gd name="connsiteY34" fmla="*/ 189471 h 313038"/>
              <a:gd name="connsiteX35" fmla="*/ 2891481 w 5255741"/>
              <a:gd name="connsiteY35" fmla="*/ 164757 h 313038"/>
              <a:gd name="connsiteX36" fmla="*/ 2710249 w 5255741"/>
              <a:gd name="connsiteY36" fmla="*/ 189471 h 313038"/>
              <a:gd name="connsiteX37" fmla="*/ 2619633 w 5255741"/>
              <a:gd name="connsiteY37" fmla="*/ 230660 h 313038"/>
              <a:gd name="connsiteX38" fmla="*/ 2586681 w 5255741"/>
              <a:gd name="connsiteY38" fmla="*/ 263611 h 313038"/>
              <a:gd name="connsiteX39" fmla="*/ 2504303 w 5255741"/>
              <a:gd name="connsiteY39" fmla="*/ 296562 h 313038"/>
              <a:gd name="connsiteX40" fmla="*/ 2471352 w 5255741"/>
              <a:gd name="connsiteY40" fmla="*/ 313038 h 313038"/>
              <a:gd name="connsiteX41" fmla="*/ 2364260 w 5255741"/>
              <a:gd name="connsiteY41" fmla="*/ 304800 h 313038"/>
              <a:gd name="connsiteX42" fmla="*/ 2331308 w 5255741"/>
              <a:gd name="connsiteY42" fmla="*/ 288325 h 313038"/>
              <a:gd name="connsiteX43" fmla="*/ 2257168 w 5255741"/>
              <a:gd name="connsiteY43" fmla="*/ 263611 h 313038"/>
              <a:gd name="connsiteX44" fmla="*/ 2092411 w 5255741"/>
              <a:gd name="connsiteY44" fmla="*/ 230660 h 313038"/>
              <a:gd name="connsiteX45" fmla="*/ 1985319 w 5255741"/>
              <a:gd name="connsiteY45" fmla="*/ 238898 h 313038"/>
              <a:gd name="connsiteX46" fmla="*/ 1960606 w 5255741"/>
              <a:gd name="connsiteY46" fmla="*/ 247135 h 313038"/>
              <a:gd name="connsiteX47" fmla="*/ 1878227 w 5255741"/>
              <a:gd name="connsiteY47" fmla="*/ 255373 h 313038"/>
              <a:gd name="connsiteX48" fmla="*/ 1820563 w 5255741"/>
              <a:gd name="connsiteY48" fmla="*/ 247135 h 313038"/>
              <a:gd name="connsiteX49" fmla="*/ 1721708 w 5255741"/>
              <a:gd name="connsiteY49" fmla="*/ 181233 h 313038"/>
              <a:gd name="connsiteX50" fmla="*/ 1631092 w 5255741"/>
              <a:gd name="connsiteY50" fmla="*/ 140044 h 313038"/>
              <a:gd name="connsiteX51" fmla="*/ 1573427 w 5255741"/>
              <a:gd name="connsiteY51" fmla="*/ 115330 h 313038"/>
              <a:gd name="connsiteX52" fmla="*/ 1491049 w 5255741"/>
              <a:gd name="connsiteY52" fmla="*/ 123568 h 313038"/>
              <a:gd name="connsiteX53" fmla="*/ 1433384 w 5255741"/>
              <a:gd name="connsiteY53" fmla="*/ 148281 h 313038"/>
              <a:gd name="connsiteX54" fmla="*/ 1342768 w 5255741"/>
              <a:gd name="connsiteY54" fmla="*/ 197708 h 313038"/>
              <a:gd name="connsiteX55" fmla="*/ 1103871 w 5255741"/>
              <a:gd name="connsiteY55" fmla="*/ 189471 h 313038"/>
              <a:gd name="connsiteX56" fmla="*/ 1079157 w 5255741"/>
              <a:gd name="connsiteY56" fmla="*/ 172995 h 313038"/>
              <a:gd name="connsiteX57" fmla="*/ 1005017 w 5255741"/>
              <a:gd name="connsiteY57" fmla="*/ 148281 h 313038"/>
              <a:gd name="connsiteX58" fmla="*/ 980303 w 5255741"/>
              <a:gd name="connsiteY58" fmla="*/ 131806 h 313038"/>
              <a:gd name="connsiteX59" fmla="*/ 922638 w 5255741"/>
              <a:gd name="connsiteY59" fmla="*/ 123568 h 313038"/>
              <a:gd name="connsiteX60" fmla="*/ 856735 w 5255741"/>
              <a:gd name="connsiteY60" fmla="*/ 107092 h 313038"/>
              <a:gd name="connsiteX61" fmla="*/ 757881 w 5255741"/>
              <a:gd name="connsiteY61" fmla="*/ 115330 h 313038"/>
              <a:gd name="connsiteX62" fmla="*/ 691979 w 5255741"/>
              <a:gd name="connsiteY62" fmla="*/ 148281 h 313038"/>
              <a:gd name="connsiteX63" fmla="*/ 667265 w 5255741"/>
              <a:gd name="connsiteY63" fmla="*/ 156519 h 313038"/>
              <a:gd name="connsiteX64" fmla="*/ 576649 w 5255741"/>
              <a:gd name="connsiteY64" fmla="*/ 181233 h 313038"/>
              <a:gd name="connsiteX65" fmla="*/ 502508 w 5255741"/>
              <a:gd name="connsiteY65" fmla="*/ 197708 h 313038"/>
              <a:gd name="connsiteX66" fmla="*/ 387179 w 5255741"/>
              <a:gd name="connsiteY66" fmla="*/ 189471 h 313038"/>
              <a:gd name="connsiteX67" fmla="*/ 329514 w 5255741"/>
              <a:gd name="connsiteY67" fmla="*/ 148281 h 313038"/>
              <a:gd name="connsiteX68" fmla="*/ 304800 w 5255741"/>
              <a:gd name="connsiteY68" fmla="*/ 131806 h 313038"/>
              <a:gd name="connsiteX69" fmla="*/ 247135 w 5255741"/>
              <a:gd name="connsiteY69" fmla="*/ 82379 h 313038"/>
              <a:gd name="connsiteX70" fmla="*/ 222422 w 5255741"/>
              <a:gd name="connsiteY70" fmla="*/ 65903 h 313038"/>
              <a:gd name="connsiteX71" fmla="*/ 90617 w 5255741"/>
              <a:gd name="connsiteY71" fmla="*/ 57665 h 313038"/>
              <a:gd name="connsiteX72" fmla="*/ 57665 w 5255741"/>
              <a:gd name="connsiteY72" fmla="*/ 41189 h 313038"/>
              <a:gd name="connsiteX73" fmla="*/ 32952 w 5255741"/>
              <a:gd name="connsiteY73" fmla="*/ 24714 h 313038"/>
              <a:gd name="connsiteX74" fmla="*/ 0 w 5255741"/>
              <a:gd name="connsiteY74" fmla="*/ 24714 h 3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255741" h="313038">
                <a:moveTo>
                  <a:pt x="5255741" y="0"/>
                </a:moveTo>
                <a:cubicBezTo>
                  <a:pt x="5242011" y="32951"/>
                  <a:pt x="5234353" y="69152"/>
                  <a:pt x="5214552" y="98854"/>
                </a:cubicBezTo>
                <a:cubicBezTo>
                  <a:pt x="5209060" y="107092"/>
                  <a:pt x="5205077" y="116567"/>
                  <a:pt x="5198076" y="123568"/>
                </a:cubicBezTo>
                <a:cubicBezTo>
                  <a:pt x="5191075" y="130569"/>
                  <a:pt x="5182633" y="136568"/>
                  <a:pt x="5173363" y="140044"/>
                </a:cubicBezTo>
                <a:cubicBezTo>
                  <a:pt x="5160253" y="144960"/>
                  <a:pt x="5145903" y="145535"/>
                  <a:pt x="5132173" y="148281"/>
                </a:cubicBezTo>
                <a:cubicBezTo>
                  <a:pt x="5112951" y="145535"/>
                  <a:pt x="5093548" y="143852"/>
                  <a:pt x="5074508" y="140044"/>
                </a:cubicBezTo>
                <a:cubicBezTo>
                  <a:pt x="5065993" y="138341"/>
                  <a:pt x="5058478" y="131806"/>
                  <a:pt x="5049795" y="131806"/>
                </a:cubicBezTo>
                <a:cubicBezTo>
                  <a:pt x="5011254" y="131806"/>
                  <a:pt x="4972908" y="137298"/>
                  <a:pt x="4934465" y="140044"/>
                </a:cubicBezTo>
                <a:cubicBezTo>
                  <a:pt x="4920735" y="153774"/>
                  <a:pt x="4904411" y="165326"/>
                  <a:pt x="4893276" y="181233"/>
                </a:cubicBezTo>
                <a:cubicBezTo>
                  <a:pt x="4884796" y="193347"/>
                  <a:pt x="4883881" y="209440"/>
                  <a:pt x="4876800" y="222422"/>
                </a:cubicBezTo>
                <a:cubicBezTo>
                  <a:pt x="4849340" y="272765"/>
                  <a:pt x="4854833" y="264526"/>
                  <a:pt x="4819135" y="288325"/>
                </a:cubicBezTo>
                <a:lnTo>
                  <a:pt x="4687330" y="280087"/>
                </a:lnTo>
                <a:cubicBezTo>
                  <a:pt x="4657083" y="277846"/>
                  <a:pt x="4627044" y="271849"/>
                  <a:pt x="4596714" y="271849"/>
                </a:cubicBezTo>
                <a:cubicBezTo>
                  <a:pt x="4530754" y="271849"/>
                  <a:pt x="4464909" y="277341"/>
                  <a:pt x="4399006" y="280087"/>
                </a:cubicBezTo>
                <a:cubicBezTo>
                  <a:pt x="4390768" y="282833"/>
                  <a:pt x="4382827" y="289925"/>
                  <a:pt x="4374292" y="288325"/>
                </a:cubicBezTo>
                <a:cubicBezTo>
                  <a:pt x="4321095" y="278350"/>
                  <a:pt x="4281482" y="269228"/>
                  <a:pt x="4242487" y="238898"/>
                </a:cubicBezTo>
                <a:cubicBezTo>
                  <a:pt x="4225558" y="225731"/>
                  <a:pt x="4212243" y="207299"/>
                  <a:pt x="4193060" y="197708"/>
                </a:cubicBezTo>
                <a:cubicBezTo>
                  <a:pt x="4178120" y="190238"/>
                  <a:pt x="4160168" y="191833"/>
                  <a:pt x="4143633" y="189471"/>
                </a:cubicBezTo>
                <a:cubicBezTo>
                  <a:pt x="4121717" y="186340"/>
                  <a:pt x="4099698" y="183979"/>
                  <a:pt x="4077730" y="181233"/>
                </a:cubicBezTo>
                <a:cubicBezTo>
                  <a:pt x="4025557" y="192217"/>
                  <a:pt x="3971133" y="195463"/>
                  <a:pt x="3921211" y="214184"/>
                </a:cubicBezTo>
                <a:cubicBezTo>
                  <a:pt x="3903031" y="221002"/>
                  <a:pt x="3894635" y="242587"/>
                  <a:pt x="3880022" y="255373"/>
                </a:cubicBezTo>
                <a:cubicBezTo>
                  <a:pt x="3853503" y="278577"/>
                  <a:pt x="3859947" y="267042"/>
                  <a:pt x="3830595" y="280087"/>
                </a:cubicBezTo>
                <a:cubicBezTo>
                  <a:pt x="3813762" y="287568"/>
                  <a:pt x="3797644" y="296562"/>
                  <a:pt x="3781168" y="304800"/>
                </a:cubicBezTo>
                <a:cubicBezTo>
                  <a:pt x="3750963" y="302054"/>
                  <a:pt x="3719858" y="304377"/>
                  <a:pt x="3690552" y="296562"/>
                </a:cubicBezTo>
                <a:cubicBezTo>
                  <a:pt x="3586705" y="268870"/>
                  <a:pt x="3711069" y="274780"/>
                  <a:pt x="3632887" y="263611"/>
                </a:cubicBezTo>
                <a:cubicBezTo>
                  <a:pt x="3602862" y="259322"/>
                  <a:pt x="3572476" y="258119"/>
                  <a:pt x="3542271" y="255373"/>
                </a:cubicBezTo>
                <a:lnTo>
                  <a:pt x="3476368" y="230660"/>
                </a:lnTo>
                <a:cubicBezTo>
                  <a:pt x="3468207" y="227692"/>
                  <a:pt x="3460338" y="222422"/>
                  <a:pt x="3451654" y="222422"/>
                </a:cubicBezTo>
                <a:cubicBezTo>
                  <a:pt x="3434951" y="222422"/>
                  <a:pt x="3418703" y="227914"/>
                  <a:pt x="3402227" y="230660"/>
                </a:cubicBezTo>
                <a:cubicBezTo>
                  <a:pt x="3377514" y="241644"/>
                  <a:pt x="3354459" y="257617"/>
                  <a:pt x="3328087" y="263611"/>
                </a:cubicBezTo>
                <a:cubicBezTo>
                  <a:pt x="3248062" y="281798"/>
                  <a:pt x="3206763" y="271741"/>
                  <a:pt x="3130379" y="255373"/>
                </a:cubicBezTo>
                <a:cubicBezTo>
                  <a:pt x="3121888" y="253554"/>
                  <a:pt x="3113903" y="249881"/>
                  <a:pt x="3105665" y="247135"/>
                </a:cubicBezTo>
                <a:cubicBezTo>
                  <a:pt x="3038647" y="196872"/>
                  <a:pt x="3111446" y="243571"/>
                  <a:pt x="3023287" y="214184"/>
                </a:cubicBezTo>
                <a:cubicBezTo>
                  <a:pt x="3013894" y="211053"/>
                  <a:pt x="3007843" y="201184"/>
                  <a:pt x="2998573" y="197708"/>
                </a:cubicBezTo>
                <a:cubicBezTo>
                  <a:pt x="2985463" y="192792"/>
                  <a:pt x="2970766" y="193589"/>
                  <a:pt x="2957384" y="189471"/>
                </a:cubicBezTo>
                <a:cubicBezTo>
                  <a:pt x="2934960" y="182571"/>
                  <a:pt x="2913449" y="172995"/>
                  <a:pt x="2891481" y="164757"/>
                </a:cubicBezTo>
                <a:cubicBezTo>
                  <a:pt x="2831070" y="172995"/>
                  <a:pt x="2770269" y="178753"/>
                  <a:pt x="2710249" y="189471"/>
                </a:cubicBezTo>
                <a:cubicBezTo>
                  <a:pt x="2680365" y="194807"/>
                  <a:pt x="2643691" y="211948"/>
                  <a:pt x="2619633" y="230660"/>
                </a:cubicBezTo>
                <a:cubicBezTo>
                  <a:pt x="2607372" y="240197"/>
                  <a:pt x="2599108" y="254291"/>
                  <a:pt x="2586681" y="263611"/>
                </a:cubicBezTo>
                <a:cubicBezTo>
                  <a:pt x="2564598" y="280173"/>
                  <a:pt x="2528043" y="287066"/>
                  <a:pt x="2504303" y="296562"/>
                </a:cubicBezTo>
                <a:cubicBezTo>
                  <a:pt x="2492901" y="301123"/>
                  <a:pt x="2482336" y="307546"/>
                  <a:pt x="2471352" y="313038"/>
                </a:cubicBezTo>
                <a:cubicBezTo>
                  <a:pt x="2435655" y="310292"/>
                  <a:pt x="2399518" y="311022"/>
                  <a:pt x="2364260" y="304800"/>
                </a:cubicBezTo>
                <a:cubicBezTo>
                  <a:pt x="2352167" y="302666"/>
                  <a:pt x="2342770" y="292733"/>
                  <a:pt x="2331308" y="288325"/>
                </a:cubicBezTo>
                <a:cubicBezTo>
                  <a:pt x="2306994" y="278974"/>
                  <a:pt x="2282712" y="268720"/>
                  <a:pt x="2257168" y="263611"/>
                </a:cubicBezTo>
                <a:lnTo>
                  <a:pt x="2092411" y="230660"/>
                </a:lnTo>
                <a:cubicBezTo>
                  <a:pt x="2056714" y="233406"/>
                  <a:pt x="2020845" y="234457"/>
                  <a:pt x="1985319" y="238898"/>
                </a:cubicBezTo>
                <a:cubicBezTo>
                  <a:pt x="1976703" y="239975"/>
                  <a:pt x="1969188" y="245815"/>
                  <a:pt x="1960606" y="247135"/>
                </a:cubicBezTo>
                <a:cubicBezTo>
                  <a:pt x="1933330" y="251331"/>
                  <a:pt x="1905687" y="252627"/>
                  <a:pt x="1878227" y="255373"/>
                </a:cubicBezTo>
                <a:cubicBezTo>
                  <a:pt x="1859006" y="252627"/>
                  <a:pt x="1838685" y="254105"/>
                  <a:pt x="1820563" y="247135"/>
                </a:cubicBezTo>
                <a:cubicBezTo>
                  <a:pt x="1820555" y="247132"/>
                  <a:pt x="1721716" y="181237"/>
                  <a:pt x="1721708" y="181233"/>
                </a:cubicBezTo>
                <a:cubicBezTo>
                  <a:pt x="1600959" y="120857"/>
                  <a:pt x="1736022" y="186679"/>
                  <a:pt x="1631092" y="140044"/>
                </a:cubicBezTo>
                <a:cubicBezTo>
                  <a:pt x="1570009" y="112896"/>
                  <a:pt x="1624192" y="132252"/>
                  <a:pt x="1573427" y="115330"/>
                </a:cubicBezTo>
                <a:cubicBezTo>
                  <a:pt x="1545968" y="118076"/>
                  <a:pt x="1518324" y="119372"/>
                  <a:pt x="1491049" y="123568"/>
                </a:cubicBezTo>
                <a:cubicBezTo>
                  <a:pt x="1474695" y="126084"/>
                  <a:pt x="1445805" y="141506"/>
                  <a:pt x="1433384" y="148281"/>
                </a:cubicBezTo>
                <a:cubicBezTo>
                  <a:pt x="1326013" y="206847"/>
                  <a:pt x="1417177" y="160504"/>
                  <a:pt x="1342768" y="197708"/>
                </a:cubicBezTo>
                <a:cubicBezTo>
                  <a:pt x="1263136" y="194962"/>
                  <a:pt x="1183203" y="196908"/>
                  <a:pt x="1103871" y="189471"/>
                </a:cubicBezTo>
                <a:cubicBezTo>
                  <a:pt x="1094013" y="188547"/>
                  <a:pt x="1088296" y="176803"/>
                  <a:pt x="1079157" y="172995"/>
                </a:cubicBezTo>
                <a:cubicBezTo>
                  <a:pt x="1055111" y="162976"/>
                  <a:pt x="1029063" y="158300"/>
                  <a:pt x="1005017" y="148281"/>
                </a:cubicBezTo>
                <a:cubicBezTo>
                  <a:pt x="995878" y="144473"/>
                  <a:pt x="989786" y="134651"/>
                  <a:pt x="980303" y="131806"/>
                </a:cubicBezTo>
                <a:cubicBezTo>
                  <a:pt x="961705" y="126227"/>
                  <a:pt x="941678" y="127376"/>
                  <a:pt x="922638" y="123568"/>
                </a:cubicBezTo>
                <a:cubicBezTo>
                  <a:pt x="900434" y="119127"/>
                  <a:pt x="878703" y="112584"/>
                  <a:pt x="856735" y="107092"/>
                </a:cubicBezTo>
                <a:cubicBezTo>
                  <a:pt x="823784" y="109838"/>
                  <a:pt x="789959" y="107310"/>
                  <a:pt x="757881" y="115330"/>
                </a:cubicBezTo>
                <a:cubicBezTo>
                  <a:pt x="734054" y="121287"/>
                  <a:pt x="714338" y="138118"/>
                  <a:pt x="691979" y="148281"/>
                </a:cubicBezTo>
                <a:cubicBezTo>
                  <a:pt x="684074" y="151874"/>
                  <a:pt x="675582" y="154024"/>
                  <a:pt x="667265" y="156519"/>
                </a:cubicBezTo>
                <a:cubicBezTo>
                  <a:pt x="654722" y="160282"/>
                  <a:pt x="597274" y="177108"/>
                  <a:pt x="576649" y="181233"/>
                </a:cubicBezTo>
                <a:cubicBezTo>
                  <a:pt x="504153" y="195733"/>
                  <a:pt x="550608" y="181677"/>
                  <a:pt x="502508" y="197708"/>
                </a:cubicBezTo>
                <a:cubicBezTo>
                  <a:pt x="464065" y="194962"/>
                  <a:pt x="425196" y="195807"/>
                  <a:pt x="387179" y="189471"/>
                </a:cubicBezTo>
                <a:cubicBezTo>
                  <a:pt x="356690" y="184390"/>
                  <a:pt x="350689" y="165927"/>
                  <a:pt x="329514" y="148281"/>
                </a:cubicBezTo>
                <a:cubicBezTo>
                  <a:pt x="321908" y="141943"/>
                  <a:pt x="313038" y="137298"/>
                  <a:pt x="304800" y="131806"/>
                </a:cubicBezTo>
                <a:cubicBezTo>
                  <a:pt x="278565" y="92452"/>
                  <a:pt x="298235" y="114316"/>
                  <a:pt x="247135" y="82379"/>
                </a:cubicBezTo>
                <a:cubicBezTo>
                  <a:pt x="238739" y="77132"/>
                  <a:pt x="232201" y="67447"/>
                  <a:pt x="222422" y="65903"/>
                </a:cubicBezTo>
                <a:cubicBezTo>
                  <a:pt x="178940" y="59037"/>
                  <a:pt x="134552" y="60411"/>
                  <a:pt x="90617" y="57665"/>
                </a:cubicBezTo>
                <a:cubicBezTo>
                  <a:pt x="79633" y="52173"/>
                  <a:pt x="68327" y="47282"/>
                  <a:pt x="57665" y="41189"/>
                </a:cubicBezTo>
                <a:cubicBezTo>
                  <a:pt x="49069" y="36277"/>
                  <a:pt x="42471" y="27434"/>
                  <a:pt x="32952" y="24714"/>
                </a:cubicBezTo>
                <a:cubicBezTo>
                  <a:pt x="22391" y="21697"/>
                  <a:pt x="10984" y="24714"/>
                  <a:pt x="0" y="2471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SENSE 2009 Reporting Site_2.JPG"/>
          <p:cNvPicPr>
            <a:picLocks noChangeAspect="1"/>
          </p:cNvPicPr>
          <p:nvPr/>
        </p:nvPicPr>
        <p:blipFill>
          <a:blip r:embed="rId2"/>
          <a:srcRect t="37778" r="54167" b="6667"/>
          <a:stretch>
            <a:fillRect/>
          </a:stretch>
        </p:blipFill>
        <p:spPr bwMode="auto">
          <a:xfrm>
            <a:off x="3276600" y="1143000"/>
            <a:ext cx="5699125" cy="5181600"/>
          </a:xfrm>
          <a:prstGeom prst="rect">
            <a:avLst/>
          </a:prstGeom>
          <a:noFill/>
          <a:ln w="9525">
            <a:noFill/>
            <a:miter lim="800000"/>
            <a:headEnd/>
            <a:tailEnd/>
          </a:ln>
        </p:spPr>
      </p:pic>
      <p:sp>
        <p:nvSpPr>
          <p:cNvPr id="5" name="Freeform 4"/>
          <p:cNvSpPr/>
          <p:nvPr/>
        </p:nvSpPr>
        <p:spPr>
          <a:xfrm flipV="1">
            <a:off x="3505200" y="838200"/>
            <a:ext cx="5256213" cy="312738"/>
          </a:xfrm>
          <a:custGeom>
            <a:avLst/>
            <a:gdLst>
              <a:gd name="connsiteX0" fmla="*/ 5255741 w 5255741"/>
              <a:gd name="connsiteY0" fmla="*/ 0 h 313038"/>
              <a:gd name="connsiteX1" fmla="*/ 5214552 w 5255741"/>
              <a:gd name="connsiteY1" fmla="*/ 98854 h 313038"/>
              <a:gd name="connsiteX2" fmla="*/ 5198076 w 5255741"/>
              <a:gd name="connsiteY2" fmla="*/ 123568 h 313038"/>
              <a:gd name="connsiteX3" fmla="*/ 5173363 w 5255741"/>
              <a:gd name="connsiteY3" fmla="*/ 140044 h 313038"/>
              <a:gd name="connsiteX4" fmla="*/ 5132173 w 5255741"/>
              <a:gd name="connsiteY4" fmla="*/ 148281 h 313038"/>
              <a:gd name="connsiteX5" fmla="*/ 5074508 w 5255741"/>
              <a:gd name="connsiteY5" fmla="*/ 140044 h 313038"/>
              <a:gd name="connsiteX6" fmla="*/ 5049795 w 5255741"/>
              <a:gd name="connsiteY6" fmla="*/ 131806 h 313038"/>
              <a:gd name="connsiteX7" fmla="*/ 4934465 w 5255741"/>
              <a:gd name="connsiteY7" fmla="*/ 140044 h 313038"/>
              <a:gd name="connsiteX8" fmla="*/ 4893276 w 5255741"/>
              <a:gd name="connsiteY8" fmla="*/ 181233 h 313038"/>
              <a:gd name="connsiteX9" fmla="*/ 4876800 w 5255741"/>
              <a:gd name="connsiteY9" fmla="*/ 222422 h 313038"/>
              <a:gd name="connsiteX10" fmla="*/ 4819135 w 5255741"/>
              <a:gd name="connsiteY10" fmla="*/ 288325 h 313038"/>
              <a:gd name="connsiteX11" fmla="*/ 4687330 w 5255741"/>
              <a:gd name="connsiteY11" fmla="*/ 280087 h 313038"/>
              <a:gd name="connsiteX12" fmla="*/ 4596714 w 5255741"/>
              <a:gd name="connsiteY12" fmla="*/ 271849 h 313038"/>
              <a:gd name="connsiteX13" fmla="*/ 4399006 w 5255741"/>
              <a:gd name="connsiteY13" fmla="*/ 280087 h 313038"/>
              <a:gd name="connsiteX14" fmla="*/ 4374292 w 5255741"/>
              <a:gd name="connsiteY14" fmla="*/ 288325 h 313038"/>
              <a:gd name="connsiteX15" fmla="*/ 4242487 w 5255741"/>
              <a:gd name="connsiteY15" fmla="*/ 238898 h 313038"/>
              <a:gd name="connsiteX16" fmla="*/ 4193060 w 5255741"/>
              <a:gd name="connsiteY16" fmla="*/ 197708 h 313038"/>
              <a:gd name="connsiteX17" fmla="*/ 4143633 w 5255741"/>
              <a:gd name="connsiteY17" fmla="*/ 189471 h 313038"/>
              <a:gd name="connsiteX18" fmla="*/ 4077730 w 5255741"/>
              <a:gd name="connsiteY18" fmla="*/ 181233 h 313038"/>
              <a:gd name="connsiteX19" fmla="*/ 3921211 w 5255741"/>
              <a:gd name="connsiteY19" fmla="*/ 214184 h 313038"/>
              <a:gd name="connsiteX20" fmla="*/ 3880022 w 5255741"/>
              <a:gd name="connsiteY20" fmla="*/ 255373 h 313038"/>
              <a:gd name="connsiteX21" fmla="*/ 3830595 w 5255741"/>
              <a:gd name="connsiteY21" fmla="*/ 280087 h 313038"/>
              <a:gd name="connsiteX22" fmla="*/ 3781168 w 5255741"/>
              <a:gd name="connsiteY22" fmla="*/ 304800 h 313038"/>
              <a:gd name="connsiteX23" fmla="*/ 3690552 w 5255741"/>
              <a:gd name="connsiteY23" fmla="*/ 296562 h 313038"/>
              <a:gd name="connsiteX24" fmla="*/ 3632887 w 5255741"/>
              <a:gd name="connsiteY24" fmla="*/ 263611 h 313038"/>
              <a:gd name="connsiteX25" fmla="*/ 3542271 w 5255741"/>
              <a:gd name="connsiteY25" fmla="*/ 255373 h 313038"/>
              <a:gd name="connsiteX26" fmla="*/ 3476368 w 5255741"/>
              <a:gd name="connsiteY26" fmla="*/ 230660 h 313038"/>
              <a:gd name="connsiteX27" fmla="*/ 3451654 w 5255741"/>
              <a:gd name="connsiteY27" fmla="*/ 222422 h 313038"/>
              <a:gd name="connsiteX28" fmla="*/ 3402227 w 5255741"/>
              <a:gd name="connsiteY28" fmla="*/ 230660 h 313038"/>
              <a:gd name="connsiteX29" fmla="*/ 3328087 w 5255741"/>
              <a:gd name="connsiteY29" fmla="*/ 263611 h 313038"/>
              <a:gd name="connsiteX30" fmla="*/ 3130379 w 5255741"/>
              <a:gd name="connsiteY30" fmla="*/ 255373 h 313038"/>
              <a:gd name="connsiteX31" fmla="*/ 3105665 w 5255741"/>
              <a:gd name="connsiteY31" fmla="*/ 247135 h 313038"/>
              <a:gd name="connsiteX32" fmla="*/ 3023287 w 5255741"/>
              <a:gd name="connsiteY32" fmla="*/ 214184 h 313038"/>
              <a:gd name="connsiteX33" fmla="*/ 2998573 w 5255741"/>
              <a:gd name="connsiteY33" fmla="*/ 197708 h 313038"/>
              <a:gd name="connsiteX34" fmla="*/ 2957384 w 5255741"/>
              <a:gd name="connsiteY34" fmla="*/ 189471 h 313038"/>
              <a:gd name="connsiteX35" fmla="*/ 2891481 w 5255741"/>
              <a:gd name="connsiteY35" fmla="*/ 164757 h 313038"/>
              <a:gd name="connsiteX36" fmla="*/ 2710249 w 5255741"/>
              <a:gd name="connsiteY36" fmla="*/ 189471 h 313038"/>
              <a:gd name="connsiteX37" fmla="*/ 2619633 w 5255741"/>
              <a:gd name="connsiteY37" fmla="*/ 230660 h 313038"/>
              <a:gd name="connsiteX38" fmla="*/ 2586681 w 5255741"/>
              <a:gd name="connsiteY38" fmla="*/ 263611 h 313038"/>
              <a:gd name="connsiteX39" fmla="*/ 2504303 w 5255741"/>
              <a:gd name="connsiteY39" fmla="*/ 296562 h 313038"/>
              <a:gd name="connsiteX40" fmla="*/ 2471352 w 5255741"/>
              <a:gd name="connsiteY40" fmla="*/ 313038 h 313038"/>
              <a:gd name="connsiteX41" fmla="*/ 2364260 w 5255741"/>
              <a:gd name="connsiteY41" fmla="*/ 304800 h 313038"/>
              <a:gd name="connsiteX42" fmla="*/ 2331308 w 5255741"/>
              <a:gd name="connsiteY42" fmla="*/ 288325 h 313038"/>
              <a:gd name="connsiteX43" fmla="*/ 2257168 w 5255741"/>
              <a:gd name="connsiteY43" fmla="*/ 263611 h 313038"/>
              <a:gd name="connsiteX44" fmla="*/ 2092411 w 5255741"/>
              <a:gd name="connsiteY44" fmla="*/ 230660 h 313038"/>
              <a:gd name="connsiteX45" fmla="*/ 1985319 w 5255741"/>
              <a:gd name="connsiteY45" fmla="*/ 238898 h 313038"/>
              <a:gd name="connsiteX46" fmla="*/ 1960606 w 5255741"/>
              <a:gd name="connsiteY46" fmla="*/ 247135 h 313038"/>
              <a:gd name="connsiteX47" fmla="*/ 1878227 w 5255741"/>
              <a:gd name="connsiteY47" fmla="*/ 255373 h 313038"/>
              <a:gd name="connsiteX48" fmla="*/ 1820563 w 5255741"/>
              <a:gd name="connsiteY48" fmla="*/ 247135 h 313038"/>
              <a:gd name="connsiteX49" fmla="*/ 1721708 w 5255741"/>
              <a:gd name="connsiteY49" fmla="*/ 181233 h 313038"/>
              <a:gd name="connsiteX50" fmla="*/ 1631092 w 5255741"/>
              <a:gd name="connsiteY50" fmla="*/ 140044 h 313038"/>
              <a:gd name="connsiteX51" fmla="*/ 1573427 w 5255741"/>
              <a:gd name="connsiteY51" fmla="*/ 115330 h 313038"/>
              <a:gd name="connsiteX52" fmla="*/ 1491049 w 5255741"/>
              <a:gd name="connsiteY52" fmla="*/ 123568 h 313038"/>
              <a:gd name="connsiteX53" fmla="*/ 1433384 w 5255741"/>
              <a:gd name="connsiteY53" fmla="*/ 148281 h 313038"/>
              <a:gd name="connsiteX54" fmla="*/ 1342768 w 5255741"/>
              <a:gd name="connsiteY54" fmla="*/ 197708 h 313038"/>
              <a:gd name="connsiteX55" fmla="*/ 1103871 w 5255741"/>
              <a:gd name="connsiteY55" fmla="*/ 189471 h 313038"/>
              <a:gd name="connsiteX56" fmla="*/ 1079157 w 5255741"/>
              <a:gd name="connsiteY56" fmla="*/ 172995 h 313038"/>
              <a:gd name="connsiteX57" fmla="*/ 1005017 w 5255741"/>
              <a:gd name="connsiteY57" fmla="*/ 148281 h 313038"/>
              <a:gd name="connsiteX58" fmla="*/ 980303 w 5255741"/>
              <a:gd name="connsiteY58" fmla="*/ 131806 h 313038"/>
              <a:gd name="connsiteX59" fmla="*/ 922638 w 5255741"/>
              <a:gd name="connsiteY59" fmla="*/ 123568 h 313038"/>
              <a:gd name="connsiteX60" fmla="*/ 856735 w 5255741"/>
              <a:gd name="connsiteY60" fmla="*/ 107092 h 313038"/>
              <a:gd name="connsiteX61" fmla="*/ 757881 w 5255741"/>
              <a:gd name="connsiteY61" fmla="*/ 115330 h 313038"/>
              <a:gd name="connsiteX62" fmla="*/ 691979 w 5255741"/>
              <a:gd name="connsiteY62" fmla="*/ 148281 h 313038"/>
              <a:gd name="connsiteX63" fmla="*/ 667265 w 5255741"/>
              <a:gd name="connsiteY63" fmla="*/ 156519 h 313038"/>
              <a:gd name="connsiteX64" fmla="*/ 576649 w 5255741"/>
              <a:gd name="connsiteY64" fmla="*/ 181233 h 313038"/>
              <a:gd name="connsiteX65" fmla="*/ 502508 w 5255741"/>
              <a:gd name="connsiteY65" fmla="*/ 197708 h 313038"/>
              <a:gd name="connsiteX66" fmla="*/ 387179 w 5255741"/>
              <a:gd name="connsiteY66" fmla="*/ 189471 h 313038"/>
              <a:gd name="connsiteX67" fmla="*/ 329514 w 5255741"/>
              <a:gd name="connsiteY67" fmla="*/ 148281 h 313038"/>
              <a:gd name="connsiteX68" fmla="*/ 304800 w 5255741"/>
              <a:gd name="connsiteY68" fmla="*/ 131806 h 313038"/>
              <a:gd name="connsiteX69" fmla="*/ 247135 w 5255741"/>
              <a:gd name="connsiteY69" fmla="*/ 82379 h 313038"/>
              <a:gd name="connsiteX70" fmla="*/ 222422 w 5255741"/>
              <a:gd name="connsiteY70" fmla="*/ 65903 h 313038"/>
              <a:gd name="connsiteX71" fmla="*/ 90617 w 5255741"/>
              <a:gd name="connsiteY71" fmla="*/ 57665 h 313038"/>
              <a:gd name="connsiteX72" fmla="*/ 57665 w 5255741"/>
              <a:gd name="connsiteY72" fmla="*/ 41189 h 313038"/>
              <a:gd name="connsiteX73" fmla="*/ 32952 w 5255741"/>
              <a:gd name="connsiteY73" fmla="*/ 24714 h 313038"/>
              <a:gd name="connsiteX74" fmla="*/ 0 w 5255741"/>
              <a:gd name="connsiteY74" fmla="*/ 24714 h 3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255741" h="313038">
                <a:moveTo>
                  <a:pt x="5255741" y="0"/>
                </a:moveTo>
                <a:cubicBezTo>
                  <a:pt x="5242011" y="32951"/>
                  <a:pt x="5234353" y="69152"/>
                  <a:pt x="5214552" y="98854"/>
                </a:cubicBezTo>
                <a:cubicBezTo>
                  <a:pt x="5209060" y="107092"/>
                  <a:pt x="5205077" y="116567"/>
                  <a:pt x="5198076" y="123568"/>
                </a:cubicBezTo>
                <a:cubicBezTo>
                  <a:pt x="5191075" y="130569"/>
                  <a:pt x="5182633" y="136568"/>
                  <a:pt x="5173363" y="140044"/>
                </a:cubicBezTo>
                <a:cubicBezTo>
                  <a:pt x="5160253" y="144960"/>
                  <a:pt x="5145903" y="145535"/>
                  <a:pt x="5132173" y="148281"/>
                </a:cubicBezTo>
                <a:cubicBezTo>
                  <a:pt x="5112951" y="145535"/>
                  <a:pt x="5093548" y="143852"/>
                  <a:pt x="5074508" y="140044"/>
                </a:cubicBezTo>
                <a:cubicBezTo>
                  <a:pt x="5065993" y="138341"/>
                  <a:pt x="5058478" y="131806"/>
                  <a:pt x="5049795" y="131806"/>
                </a:cubicBezTo>
                <a:cubicBezTo>
                  <a:pt x="5011254" y="131806"/>
                  <a:pt x="4972908" y="137298"/>
                  <a:pt x="4934465" y="140044"/>
                </a:cubicBezTo>
                <a:cubicBezTo>
                  <a:pt x="4920735" y="153774"/>
                  <a:pt x="4904411" y="165326"/>
                  <a:pt x="4893276" y="181233"/>
                </a:cubicBezTo>
                <a:cubicBezTo>
                  <a:pt x="4884796" y="193347"/>
                  <a:pt x="4883881" y="209440"/>
                  <a:pt x="4876800" y="222422"/>
                </a:cubicBezTo>
                <a:cubicBezTo>
                  <a:pt x="4849340" y="272765"/>
                  <a:pt x="4854833" y="264526"/>
                  <a:pt x="4819135" y="288325"/>
                </a:cubicBezTo>
                <a:lnTo>
                  <a:pt x="4687330" y="280087"/>
                </a:lnTo>
                <a:cubicBezTo>
                  <a:pt x="4657083" y="277846"/>
                  <a:pt x="4627044" y="271849"/>
                  <a:pt x="4596714" y="271849"/>
                </a:cubicBezTo>
                <a:cubicBezTo>
                  <a:pt x="4530754" y="271849"/>
                  <a:pt x="4464909" y="277341"/>
                  <a:pt x="4399006" y="280087"/>
                </a:cubicBezTo>
                <a:cubicBezTo>
                  <a:pt x="4390768" y="282833"/>
                  <a:pt x="4382827" y="289925"/>
                  <a:pt x="4374292" y="288325"/>
                </a:cubicBezTo>
                <a:cubicBezTo>
                  <a:pt x="4321095" y="278350"/>
                  <a:pt x="4281482" y="269228"/>
                  <a:pt x="4242487" y="238898"/>
                </a:cubicBezTo>
                <a:cubicBezTo>
                  <a:pt x="4225558" y="225731"/>
                  <a:pt x="4212243" y="207299"/>
                  <a:pt x="4193060" y="197708"/>
                </a:cubicBezTo>
                <a:cubicBezTo>
                  <a:pt x="4178120" y="190238"/>
                  <a:pt x="4160168" y="191833"/>
                  <a:pt x="4143633" y="189471"/>
                </a:cubicBezTo>
                <a:cubicBezTo>
                  <a:pt x="4121717" y="186340"/>
                  <a:pt x="4099698" y="183979"/>
                  <a:pt x="4077730" y="181233"/>
                </a:cubicBezTo>
                <a:cubicBezTo>
                  <a:pt x="4025557" y="192217"/>
                  <a:pt x="3971133" y="195463"/>
                  <a:pt x="3921211" y="214184"/>
                </a:cubicBezTo>
                <a:cubicBezTo>
                  <a:pt x="3903031" y="221002"/>
                  <a:pt x="3894635" y="242587"/>
                  <a:pt x="3880022" y="255373"/>
                </a:cubicBezTo>
                <a:cubicBezTo>
                  <a:pt x="3853503" y="278577"/>
                  <a:pt x="3859947" y="267042"/>
                  <a:pt x="3830595" y="280087"/>
                </a:cubicBezTo>
                <a:cubicBezTo>
                  <a:pt x="3813762" y="287568"/>
                  <a:pt x="3797644" y="296562"/>
                  <a:pt x="3781168" y="304800"/>
                </a:cubicBezTo>
                <a:cubicBezTo>
                  <a:pt x="3750963" y="302054"/>
                  <a:pt x="3719858" y="304377"/>
                  <a:pt x="3690552" y="296562"/>
                </a:cubicBezTo>
                <a:cubicBezTo>
                  <a:pt x="3586705" y="268870"/>
                  <a:pt x="3711069" y="274780"/>
                  <a:pt x="3632887" y="263611"/>
                </a:cubicBezTo>
                <a:cubicBezTo>
                  <a:pt x="3602862" y="259322"/>
                  <a:pt x="3572476" y="258119"/>
                  <a:pt x="3542271" y="255373"/>
                </a:cubicBezTo>
                <a:lnTo>
                  <a:pt x="3476368" y="230660"/>
                </a:lnTo>
                <a:cubicBezTo>
                  <a:pt x="3468207" y="227692"/>
                  <a:pt x="3460338" y="222422"/>
                  <a:pt x="3451654" y="222422"/>
                </a:cubicBezTo>
                <a:cubicBezTo>
                  <a:pt x="3434951" y="222422"/>
                  <a:pt x="3418703" y="227914"/>
                  <a:pt x="3402227" y="230660"/>
                </a:cubicBezTo>
                <a:cubicBezTo>
                  <a:pt x="3377514" y="241644"/>
                  <a:pt x="3354459" y="257617"/>
                  <a:pt x="3328087" y="263611"/>
                </a:cubicBezTo>
                <a:cubicBezTo>
                  <a:pt x="3248062" y="281798"/>
                  <a:pt x="3206763" y="271741"/>
                  <a:pt x="3130379" y="255373"/>
                </a:cubicBezTo>
                <a:cubicBezTo>
                  <a:pt x="3121888" y="253554"/>
                  <a:pt x="3113903" y="249881"/>
                  <a:pt x="3105665" y="247135"/>
                </a:cubicBezTo>
                <a:cubicBezTo>
                  <a:pt x="3038647" y="196872"/>
                  <a:pt x="3111446" y="243571"/>
                  <a:pt x="3023287" y="214184"/>
                </a:cubicBezTo>
                <a:cubicBezTo>
                  <a:pt x="3013894" y="211053"/>
                  <a:pt x="3007843" y="201184"/>
                  <a:pt x="2998573" y="197708"/>
                </a:cubicBezTo>
                <a:cubicBezTo>
                  <a:pt x="2985463" y="192792"/>
                  <a:pt x="2970766" y="193589"/>
                  <a:pt x="2957384" y="189471"/>
                </a:cubicBezTo>
                <a:cubicBezTo>
                  <a:pt x="2934960" y="182571"/>
                  <a:pt x="2913449" y="172995"/>
                  <a:pt x="2891481" y="164757"/>
                </a:cubicBezTo>
                <a:cubicBezTo>
                  <a:pt x="2831070" y="172995"/>
                  <a:pt x="2770269" y="178753"/>
                  <a:pt x="2710249" y="189471"/>
                </a:cubicBezTo>
                <a:cubicBezTo>
                  <a:pt x="2680365" y="194807"/>
                  <a:pt x="2643691" y="211948"/>
                  <a:pt x="2619633" y="230660"/>
                </a:cubicBezTo>
                <a:cubicBezTo>
                  <a:pt x="2607372" y="240197"/>
                  <a:pt x="2599108" y="254291"/>
                  <a:pt x="2586681" y="263611"/>
                </a:cubicBezTo>
                <a:cubicBezTo>
                  <a:pt x="2564598" y="280173"/>
                  <a:pt x="2528043" y="287066"/>
                  <a:pt x="2504303" y="296562"/>
                </a:cubicBezTo>
                <a:cubicBezTo>
                  <a:pt x="2492901" y="301123"/>
                  <a:pt x="2482336" y="307546"/>
                  <a:pt x="2471352" y="313038"/>
                </a:cubicBezTo>
                <a:cubicBezTo>
                  <a:pt x="2435655" y="310292"/>
                  <a:pt x="2399518" y="311022"/>
                  <a:pt x="2364260" y="304800"/>
                </a:cubicBezTo>
                <a:cubicBezTo>
                  <a:pt x="2352167" y="302666"/>
                  <a:pt x="2342770" y="292733"/>
                  <a:pt x="2331308" y="288325"/>
                </a:cubicBezTo>
                <a:cubicBezTo>
                  <a:pt x="2306994" y="278974"/>
                  <a:pt x="2282712" y="268720"/>
                  <a:pt x="2257168" y="263611"/>
                </a:cubicBezTo>
                <a:lnTo>
                  <a:pt x="2092411" y="230660"/>
                </a:lnTo>
                <a:cubicBezTo>
                  <a:pt x="2056714" y="233406"/>
                  <a:pt x="2020845" y="234457"/>
                  <a:pt x="1985319" y="238898"/>
                </a:cubicBezTo>
                <a:cubicBezTo>
                  <a:pt x="1976703" y="239975"/>
                  <a:pt x="1969188" y="245815"/>
                  <a:pt x="1960606" y="247135"/>
                </a:cubicBezTo>
                <a:cubicBezTo>
                  <a:pt x="1933330" y="251331"/>
                  <a:pt x="1905687" y="252627"/>
                  <a:pt x="1878227" y="255373"/>
                </a:cubicBezTo>
                <a:cubicBezTo>
                  <a:pt x="1859006" y="252627"/>
                  <a:pt x="1838685" y="254105"/>
                  <a:pt x="1820563" y="247135"/>
                </a:cubicBezTo>
                <a:cubicBezTo>
                  <a:pt x="1820555" y="247132"/>
                  <a:pt x="1721716" y="181237"/>
                  <a:pt x="1721708" y="181233"/>
                </a:cubicBezTo>
                <a:cubicBezTo>
                  <a:pt x="1600959" y="120857"/>
                  <a:pt x="1736022" y="186679"/>
                  <a:pt x="1631092" y="140044"/>
                </a:cubicBezTo>
                <a:cubicBezTo>
                  <a:pt x="1570009" y="112896"/>
                  <a:pt x="1624192" y="132252"/>
                  <a:pt x="1573427" y="115330"/>
                </a:cubicBezTo>
                <a:cubicBezTo>
                  <a:pt x="1545968" y="118076"/>
                  <a:pt x="1518324" y="119372"/>
                  <a:pt x="1491049" y="123568"/>
                </a:cubicBezTo>
                <a:cubicBezTo>
                  <a:pt x="1474695" y="126084"/>
                  <a:pt x="1445805" y="141506"/>
                  <a:pt x="1433384" y="148281"/>
                </a:cubicBezTo>
                <a:cubicBezTo>
                  <a:pt x="1326013" y="206847"/>
                  <a:pt x="1417177" y="160504"/>
                  <a:pt x="1342768" y="197708"/>
                </a:cubicBezTo>
                <a:cubicBezTo>
                  <a:pt x="1263136" y="194962"/>
                  <a:pt x="1183203" y="196908"/>
                  <a:pt x="1103871" y="189471"/>
                </a:cubicBezTo>
                <a:cubicBezTo>
                  <a:pt x="1094013" y="188547"/>
                  <a:pt x="1088296" y="176803"/>
                  <a:pt x="1079157" y="172995"/>
                </a:cubicBezTo>
                <a:cubicBezTo>
                  <a:pt x="1055111" y="162976"/>
                  <a:pt x="1029063" y="158300"/>
                  <a:pt x="1005017" y="148281"/>
                </a:cubicBezTo>
                <a:cubicBezTo>
                  <a:pt x="995878" y="144473"/>
                  <a:pt x="989786" y="134651"/>
                  <a:pt x="980303" y="131806"/>
                </a:cubicBezTo>
                <a:cubicBezTo>
                  <a:pt x="961705" y="126227"/>
                  <a:pt x="941678" y="127376"/>
                  <a:pt x="922638" y="123568"/>
                </a:cubicBezTo>
                <a:cubicBezTo>
                  <a:pt x="900434" y="119127"/>
                  <a:pt x="878703" y="112584"/>
                  <a:pt x="856735" y="107092"/>
                </a:cubicBezTo>
                <a:cubicBezTo>
                  <a:pt x="823784" y="109838"/>
                  <a:pt x="789959" y="107310"/>
                  <a:pt x="757881" y="115330"/>
                </a:cubicBezTo>
                <a:cubicBezTo>
                  <a:pt x="734054" y="121287"/>
                  <a:pt x="714338" y="138118"/>
                  <a:pt x="691979" y="148281"/>
                </a:cubicBezTo>
                <a:cubicBezTo>
                  <a:pt x="684074" y="151874"/>
                  <a:pt x="675582" y="154024"/>
                  <a:pt x="667265" y="156519"/>
                </a:cubicBezTo>
                <a:cubicBezTo>
                  <a:pt x="654722" y="160282"/>
                  <a:pt x="597274" y="177108"/>
                  <a:pt x="576649" y="181233"/>
                </a:cubicBezTo>
                <a:cubicBezTo>
                  <a:pt x="504153" y="195733"/>
                  <a:pt x="550608" y="181677"/>
                  <a:pt x="502508" y="197708"/>
                </a:cubicBezTo>
                <a:cubicBezTo>
                  <a:pt x="464065" y="194962"/>
                  <a:pt x="425196" y="195807"/>
                  <a:pt x="387179" y="189471"/>
                </a:cubicBezTo>
                <a:cubicBezTo>
                  <a:pt x="356690" y="184390"/>
                  <a:pt x="350689" y="165927"/>
                  <a:pt x="329514" y="148281"/>
                </a:cubicBezTo>
                <a:cubicBezTo>
                  <a:pt x="321908" y="141943"/>
                  <a:pt x="313038" y="137298"/>
                  <a:pt x="304800" y="131806"/>
                </a:cubicBezTo>
                <a:cubicBezTo>
                  <a:pt x="278565" y="92452"/>
                  <a:pt x="298235" y="114316"/>
                  <a:pt x="247135" y="82379"/>
                </a:cubicBezTo>
                <a:cubicBezTo>
                  <a:pt x="238739" y="77132"/>
                  <a:pt x="232201" y="67447"/>
                  <a:pt x="222422" y="65903"/>
                </a:cubicBezTo>
                <a:cubicBezTo>
                  <a:pt x="178940" y="59037"/>
                  <a:pt x="134552" y="60411"/>
                  <a:pt x="90617" y="57665"/>
                </a:cubicBezTo>
                <a:cubicBezTo>
                  <a:pt x="79633" y="52173"/>
                  <a:pt x="68327" y="47282"/>
                  <a:pt x="57665" y="41189"/>
                </a:cubicBezTo>
                <a:cubicBezTo>
                  <a:pt x="49069" y="36277"/>
                  <a:pt x="42471" y="27434"/>
                  <a:pt x="32952" y="24714"/>
                </a:cubicBezTo>
                <a:cubicBezTo>
                  <a:pt x="22391" y="21697"/>
                  <a:pt x="10984" y="24714"/>
                  <a:pt x="0" y="2471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Title 1"/>
          <p:cNvSpPr txBox="1">
            <a:spLocks/>
          </p:cNvSpPr>
          <p:nvPr/>
        </p:nvSpPr>
        <p:spPr bwMode="auto">
          <a:xfrm>
            <a:off x="388938" y="989013"/>
            <a:ext cx="3225800" cy="2306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4800" b="1" i="1" u="none" strike="noStrike" kern="0" cap="none" spc="0" normalizeH="0" baseline="0" noProof="0" smtClean="0">
                <a:ln>
                  <a:noFill/>
                </a:ln>
                <a:solidFill>
                  <a:srgbClr val="102966"/>
                </a:solidFill>
                <a:effectLst/>
                <a:uLnTx/>
                <a:uFillTx/>
                <a:latin typeface="+mj-lt"/>
                <a:ea typeface="ＭＳ Ｐゴシック" pitchFamily="48" charset="-128"/>
                <a:cs typeface="ＭＳ Ｐゴシック" pitchFamily="48" charset="-128"/>
              </a:rPr>
              <a:t>SENSE </a:t>
            </a:r>
            <a:r>
              <a:rPr kumimoji="0" lang="en-US" sz="4800" b="1" i="0" u="none" strike="noStrike" kern="0" cap="none" spc="0" normalizeH="0" baseline="0" noProof="0" smtClean="0">
                <a:ln>
                  <a:noFill/>
                </a:ln>
                <a:solidFill>
                  <a:srgbClr val="102966"/>
                </a:solidFill>
                <a:effectLst/>
                <a:uLnTx/>
                <a:uFillTx/>
                <a:latin typeface="+mj-lt"/>
                <a:ea typeface="ＭＳ Ｐゴシック" pitchFamily="48" charset="-128"/>
                <a:cs typeface="ＭＳ Ｐゴシック" pitchFamily="48" charset="-128"/>
              </a:rPr>
              <a:t>Custom Reports</a:t>
            </a:r>
            <a:endParaRPr kumimoji="0" lang="en-US" sz="4800" b="1" i="0" u="none" strike="noStrike" kern="0" cap="none" spc="0" normalizeH="0" baseline="0" noProof="0" dirty="0" smtClean="0">
              <a:ln>
                <a:noFill/>
              </a:ln>
              <a:solidFill>
                <a:srgbClr val="102966"/>
              </a:solidFill>
              <a:effectLst/>
              <a:uLnTx/>
              <a:uFillTx/>
              <a:latin typeface="+mj-lt"/>
              <a:ea typeface="ＭＳ Ｐゴシック" pitchFamily="48" charset="-128"/>
              <a:cs typeface="ＭＳ Ｐゴシック" pitchFamily="48"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tom_Dev_v_NonDev_Benchmark.JPG"/>
          <p:cNvPicPr>
            <a:picLocks noChangeAspect="1"/>
          </p:cNvPicPr>
          <p:nvPr/>
        </p:nvPicPr>
        <p:blipFill>
          <a:blip r:embed="rId2"/>
          <a:srcRect l="25833" t="12222" r="26666" b="60001"/>
          <a:stretch>
            <a:fillRect/>
          </a:stretch>
        </p:blipFill>
        <p:spPr bwMode="auto">
          <a:xfrm>
            <a:off x="381000" y="950256"/>
            <a:ext cx="8166100" cy="3581400"/>
          </a:xfrm>
          <a:prstGeom prst="rect">
            <a:avLst/>
          </a:prstGeom>
          <a:noFill/>
          <a:ln w="19050">
            <a:solidFill>
              <a:schemeClr val="bg2"/>
            </a:solidFill>
            <a:miter lim="800000"/>
            <a:headEnd/>
            <a:tailEnd/>
          </a:ln>
        </p:spPr>
      </p:pic>
      <p:sp>
        <p:nvSpPr>
          <p:cNvPr id="5" name="Oval 4"/>
          <p:cNvSpPr/>
          <p:nvPr/>
        </p:nvSpPr>
        <p:spPr>
          <a:xfrm>
            <a:off x="609600" y="3464856"/>
            <a:ext cx="1371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Custom_Dev_v_NonDev_Graph.JPG"/>
          <p:cNvPicPr>
            <a:picLocks noChangeAspect="1"/>
          </p:cNvPicPr>
          <p:nvPr/>
        </p:nvPicPr>
        <p:blipFill>
          <a:blip r:embed="rId3"/>
          <a:srcRect l="35834" t="12222" r="35834" b="54445"/>
          <a:stretch>
            <a:fillRect/>
          </a:stretch>
        </p:blipFill>
        <p:spPr bwMode="auto">
          <a:xfrm>
            <a:off x="3810000" y="2444164"/>
            <a:ext cx="4343400" cy="3832225"/>
          </a:xfrm>
          <a:prstGeom prst="rect">
            <a:avLst/>
          </a:prstGeom>
          <a:noFill/>
          <a:ln w="28575">
            <a:solidFill>
              <a:schemeClr val="bg2"/>
            </a:solidFill>
            <a:miter lim="800000"/>
            <a:headEnd/>
            <a:tailEnd/>
          </a:ln>
        </p:spPr>
      </p:pic>
      <p:sp>
        <p:nvSpPr>
          <p:cNvPr id="8" name="Oval 7"/>
          <p:cNvSpPr/>
          <p:nvPr/>
        </p:nvSpPr>
        <p:spPr>
          <a:xfrm rot="5400000">
            <a:off x="6057900" y="4425364"/>
            <a:ext cx="1866900" cy="1257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180960" y="3176065"/>
            <a:ext cx="13716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oter Placeholder 3"/>
          <p:cNvSpPr>
            <a:spLocks noGrp="1"/>
          </p:cNvSpPr>
          <p:nvPr>
            <p:ph type="ftr" sz="quarter" idx="10"/>
          </p:nvPr>
        </p:nvSpPr>
        <p:spPr>
          <a:xfrm>
            <a:off x="152400" y="6489700"/>
            <a:ext cx="8394700" cy="457200"/>
          </a:xfrm>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tom_Dev_v_NonDev_Means_EL.JPG"/>
          <p:cNvPicPr>
            <a:picLocks noChangeAspect="1"/>
          </p:cNvPicPr>
          <p:nvPr/>
        </p:nvPicPr>
        <p:blipFill>
          <a:blip r:embed="rId2"/>
          <a:srcRect l="18333" t="12222" r="19167" b="28889"/>
          <a:stretch>
            <a:fillRect/>
          </a:stretch>
        </p:blipFill>
        <p:spPr bwMode="auto">
          <a:xfrm>
            <a:off x="621124" y="1002764"/>
            <a:ext cx="7532688" cy="4419600"/>
          </a:xfrm>
          <a:prstGeom prst="rect">
            <a:avLst/>
          </a:prstGeom>
          <a:noFill/>
          <a:ln w="28575">
            <a:solidFill>
              <a:schemeClr val="bg2"/>
            </a:solidFill>
            <a:miter lim="800000"/>
            <a:headEnd/>
            <a:tailEnd/>
          </a:ln>
        </p:spPr>
      </p:pic>
      <p:sp>
        <p:nvSpPr>
          <p:cNvPr id="18" name="Oval 17"/>
          <p:cNvSpPr/>
          <p:nvPr/>
        </p:nvSpPr>
        <p:spPr>
          <a:xfrm>
            <a:off x="6385430" y="5036882"/>
            <a:ext cx="4572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750011" y="5022794"/>
            <a:ext cx="4572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386711" y="2579272"/>
            <a:ext cx="4572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val 2"/>
          <p:cNvSpPr/>
          <p:nvPr/>
        </p:nvSpPr>
        <p:spPr>
          <a:xfrm>
            <a:off x="1459324" y="1612364"/>
            <a:ext cx="990600" cy="304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val 3"/>
          <p:cNvSpPr/>
          <p:nvPr/>
        </p:nvSpPr>
        <p:spPr>
          <a:xfrm>
            <a:off x="4751292" y="2565184"/>
            <a:ext cx="457200" cy="2286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6838788" y="1633495"/>
            <a:ext cx="668513" cy="28751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Custom_Dev_v_NonDev_Frequency_EL.JPG"/>
          <p:cNvPicPr>
            <a:picLocks noChangeAspect="1"/>
          </p:cNvPicPr>
          <p:nvPr/>
        </p:nvPicPr>
        <p:blipFill>
          <a:blip r:embed="rId3"/>
          <a:srcRect l="30000" t="12222" r="30833" b="24445"/>
          <a:stretch>
            <a:fillRect/>
          </a:stretch>
        </p:blipFill>
        <p:spPr bwMode="auto">
          <a:xfrm>
            <a:off x="3679247" y="663292"/>
            <a:ext cx="4677016" cy="5671501"/>
          </a:xfrm>
          <a:prstGeom prst="rect">
            <a:avLst/>
          </a:prstGeom>
          <a:noFill/>
          <a:ln w="28575">
            <a:solidFill>
              <a:schemeClr val="bg2"/>
            </a:solidFill>
            <a:miter lim="800000"/>
            <a:headEnd/>
            <a:tailEnd/>
          </a:ln>
        </p:spPr>
      </p:pic>
      <p:sp>
        <p:nvSpPr>
          <p:cNvPr id="7" name="Oval 6"/>
          <p:cNvSpPr/>
          <p:nvPr/>
        </p:nvSpPr>
        <p:spPr>
          <a:xfrm>
            <a:off x="6940604" y="41513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7778804" y="41513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6178604" y="422750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ooter Placeholder 3"/>
          <p:cNvSpPr>
            <a:spLocks noGrp="1"/>
          </p:cNvSpPr>
          <p:nvPr>
            <p:ph type="ftr" sz="quarter" idx="10"/>
          </p:nvPr>
        </p:nvSpPr>
        <p:spPr>
          <a:xfrm>
            <a:off x="152400" y="6489700"/>
            <a:ext cx="8394700" cy="457200"/>
          </a:xfrm>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6"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1+#ppt_w/2"/>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1" animBg="1"/>
      <p:bldP spid="3" grpId="0" animBg="1"/>
      <p:bldP spid="4" grpId="0" animBg="1"/>
      <p:bldP spid="5" grpId="0" animBg="1"/>
      <p:bldP spid="7" grpId="0" animBg="1"/>
      <p:bldP spid="9"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Online</a:t>
            </a:r>
            <a:endParaRPr lang="en-US" dirty="0"/>
          </a:p>
        </p:txBody>
      </p:sp>
      <p:sp>
        <p:nvSpPr>
          <p:cNvPr id="8" name="Content Placeholder 7"/>
          <p:cNvSpPr>
            <a:spLocks noGrp="1"/>
          </p:cNvSpPr>
          <p:nvPr>
            <p:ph idx="1"/>
          </p:nvPr>
        </p:nvSpPr>
        <p:spPr/>
        <p:txBody>
          <a:bodyPr/>
          <a:lstStyle/>
          <a:p>
            <a:pPr algn="ctr"/>
            <a:r>
              <a:rPr lang="en-US" sz="4800" dirty="0" smtClean="0"/>
              <a:t>www.enteringstudent.org</a:t>
            </a:r>
            <a:endParaRPr lang="en-US" sz="4800" dirty="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latin typeface="Arial Narrow" pitchFamily="34" charset="0"/>
              </a:rPr>
              <a:t>Imagine Success!</a:t>
            </a:r>
          </a:p>
        </p:txBody>
      </p:sp>
      <p:pic>
        <p:nvPicPr>
          <p:cNvPr id="26627" name="Picture 2" descr="sectionimage1"/>
          <p:cNvPicPr>
            <a:picLocks noChangeAspect="1" noChangeArrowheads="1"/>
          </p:cNvPicPr>
          <p:nvPr/>
        </p:nvPicPr>
        <p:blipFill>
          <a:blip r:embed="rId3"/>
          <a:srcRect/>
          <a:stretch>
            <a:fillRect/>
          </a:stretch>
        </p:blipFill>
        <p:spPr bwMode="auto">
          <a:xfrm>
            <a:off x="3425825" y="2854325"/>
            <a:ext cx="5718175" cy="3816350"/>
          </a:xfrm>
          <a:prstGeom prst="rect">
            <a:avLst/>
          </a:prstGeom>
          <a:noFill/>
          <a:ln w="9525">
            <a:noFill/>
            <a:miter lim="800000"/>
            <a:headEnd/>
            <a:tailEnd/>
          </a:ln>
        </p:spPr>
      </p:pic>
      <p:sp>
        <p:nvSpPr>
          <p:cNvPr id="26628" name="Rectangle 3"/>
          <p:cNvSpPr>
            <a:spLocks noChangeArrowheads="1"/>
          </p:cNvSpPr>
          <p:nvPr/>
        </p:nvSpPr>
        <p:spPr bwMode="auto">
          <a:xfrm>
            <a:off x="-3175" y="590550"/>
            <a:ext cx="3175" cy="3175"/>
          </a:xfrm>
          <a:prstGeom prst="rect">
            <a:avLst/>
          </a:prstGeom>
          <a:solidFill>
            <a:srgbClr val="FFFFFF"/>
          </a:solidFill>
          <a:ln w="9525">
            <a:noFill/>
            <a:miter lim="800000"/>
            <a:headEnd/>
            <a:tailEnd/>
          </a:ln>
        </p:spPr>
        <p:txBody>
          <a:bodyPr/>
          <a:lstStyle/>
          <a:p>
            <a:endParaRPr lang="en-US"/>
          </a:p>
        </p:txBody>
      </p:sp>
      <p:sp>
        <p:nvSpPr>
          <p:cNvPr id="26629" name="Freeform 4"/>
          <p:cNvSpPr>
            <a:spLocks/>
          </p:cNvSpPr>
          <p:nvPr/>
        </p:nvSpPr>
        <p:spPr bwMode="auto">
          <a:xfrm>
            <a:off x="0" y="2981325"/>
            <a:ext cx="4318000" cy="3873500"/>
          </a:xfrm>
          <a:custGeom>
            <a:avLst/>
            <a:gdLst>
              <a:gd name="T0" fmla="*/ 2147483647 w 2720"/>
              <a:gd name="T1" fmla="*/ 2147483647 h 2440"/>
              <a:gd name="T2" fmla="*/ 2147483647 w 2720"/>
              <a:gd name="T3" fmla="*/ 2147483647 h 2440"/>
              <a:gd name="T4" fmla="*/ 0 w 2720"/>
              <a:gd name="T5" fmla="*/ 2147483647 h 2440"/>
              <a:gd name="T6" fmla="*/ 0 w 2720"/>
              <a:gd name="T7" fmla="*/ 0 h 2440"/>
              <a:gd name="T8" fmla="*/ 2147483647 w 2720"/>
              <a:gd name="T9" fmla="*/ 2147483647 h 2440"/>
              <a:gd name="T10" fmla="*/ 2147483647 w 2720"/>
              <a:gd name="T11" fmla="*/ 2147483647 h 2440"/>
              <a:gd name="T12" fmla="*/ 0 60000 65536"/>
              <a:gd name="T13" fmla="*/ 0 60000 65536"/>
              <a:gd name="T14" fmla="*/ 0 60000 65536"/>
              <a:gd name="T15" fmla="*/ 0 60000 65536"/>
              <a:gd name="T16" fmla="*/ 0 60000 65536"/>
              <a:gd name="T17" fmla="*/ 0 60000 65536"/>
              <a:gd name="T18" fmla="*/ 0 w 2720"/>
              <a:gd name="T19" fmla="*/ 0 h 2440"/>
              <a:gd name="T20" fmla="*/ 2720 w 2720"/>
              <a:gd name="T21" fmla="*/ 2440 h 2440"/>
            </a:gdLst>
            <a:ahLst/>
            <a:cxnLst>
              <a:cxn ang="T12">
                <a:pos x="T0" y="T1"/>
              </a:cxn>
              <a:cxn ang="T13">
                <a:pos x="T2" y="T3"/>
              </a:cxn>
              <a:cxn ang="T14">
                <a:pos x="T4" y="T5"/>
              </a:cxn>
              <a:cxn ang="T15">
                <a:pos x="T6" y="T7"/>
              </a:cxn>
              <a:cxn ang="T16">
                <a:pos x="T8" y="T9"/>
              </a:cxn>
              <a:cxn ang="T17">
                <a:pos x="T10" y="T11"/>
              </a:cxn>
            </a:cxnLst>
            <a:rect l="T18" t="T19" r="T20" b="T21"/>
            <a:pathLst>
              <a:path w="2720" h="2440">
                <a:moveTo>
                  <a:pt x="2632" y="112"/>
                </a:moveTo>
                <a:lnTo>
                  <a:pt x="2104" y="2440"/>
                </a:lnTo>
                <a:lnTo>
                  <a:pt x="0" y="2440"/>
                </a:lnTo>
                <a:lnTo>
                  <a:pt x="0" y="0"/>
                </a:lnTo>
                <a:lnTo>
                  <a:pt x="2720" y="8"/>
                </a:lnTo>
                <a:lnTo>
                  <a:pt x="2632" y="112"/>
                </a:lnTo>
                <a:close/>
              </a:path>
            </a:pathLst>
          </a:custGeom>
          <a:solidFill>
            <a:schemeClr val="folHlink"/>
          </a:solidFill>
          <a:ln w="9525">
            <a:noFill/>
            <a:round/>
            <a:headEnd/>
            <a:tailEnd/>
          </a:ln>
        </p:spPr>
        <p:txBody>
          <a:bodyPr wrap="none" anchor="ctr"/>
          <a:lstStyle/>
          <a:p>
            <a:endParaRPr lang="en-US"/>
          </a:p>
        </p:txBody>
      </p:sp>
      <p:pic>
        <p:nvPicPr>
          <p:cNvPr id="26630" name="Picture 5"/>
          <p:cNvPicPr>
            <a:picLocks noChangeAspect="1" noChangeArrowheads="1"/>
          </p:cNvPicPr>
          <p:nvPr/>
        </p:nvPicPr>
        <p:blipFill>
          <a:blip r:embed="rId4"/>
          <a:srcRect/>
          <a:stretch>
            <a:fillRect/>
          </a:stretch>
        </p:blipFill>
        <p:spPr bwMode="auto">
          <a:xfrm rot="10800000" flipH="1">
            <a:off x="-12700" y="584200"/>
            <a:ext cx="3433763" cy="5788025"/>
          </a:xfrm>
          <a:prstGeom prst="rect">
            <a:avLst/>
          </a:prstGeom>
          <a:noFill/>
          <a:ln w="0">
            <a:noFill/>
            <a:miter lim="800000"/>
            <a:headEnd/>
            <a:tailEnd/>
          </a:ln>
        </p:spPr>
      </p:pic>
      <p:sp>
        <p:nvSpPr>
          <p:cNvPr id="26631" name="Rectangle 6"/>
          <p:cNvSpPr>
            <a:spLocks noChangeArrowheads="1"/>
          </p:cNvSpPr>
          <p:nvPr/>
        </p:nvSpPr>
        <p:spPr bwMode="auto">
          <a:xfrm>
            <a:off x="0" y="-244475"/>
            <a:ext cx="9144000" cy="3467100"/>
          </a:xfrm>
          <a:prstGeom prst="rect">
            <a:avLst/>
          </a:prstGeom>
          <a:solidFill>
            <a:srgbClr val="FFFFEF"/>
          </a:solidFill>
          <a:ln w="9525">
            <a:noFill/>
            <a:miter lim="800000"/>
            <a:headEnd/>
            <a:tailEnd/>
          </a:ln>
        </p:spPr>
        <p:txBody>
          <a:bodyPr wrap="none" anchor="ctr"/>
          <a:lstStyle/>
          <a:p>
            <a:endParaRPr lang="en-US"/>
          </a:p>
        </p:txBody>
      </p:sp>
      <p:sp>
        <p:nvSpPr>
          <p:cNvPr id="26632" name="Rectangle 7"/>
          <p:cNvSpPr>
            <a:spLocks noChangeArrowheads="1"/>
          </p:cNvSpPr>
          <p:nvPr/>
        </p:nvSpPr>
        <p:spPr bwMode="auto">
          <a:xfrm>
            <a:off x="0" y="-228600"/>
            <a:ext cx="9144000" cy="3413125"/>
          </a:xfrm>
          <a:prstGeom prst="rect">
            <a:avLst/>
          </a:prstGeom>
          <a:solidFill>
            <a:srgbClr val="762617"/>
          </a:solidFill>
          <a:ln w="9525">
            <a:noFill/>
            <a:miter lim="800000"/>
            <a:headEnd/>
            <a:tailEnd/>
          </a:ln>
        </p:spPr>
        <p:txBody>
          <a:bodyPr wrap="none" anchor="ctr"/>
          <a:lstStyle/>
          <a:p>
            <a:pPr algn="l"/>
            <a:r>
              <a:rPr lang="en-US" sz="4000" b="1" i="0" dirty="0" smtClean="0">
                <a:solidFill>
                  <a:schemeClr val="accent2"/>
                </a:solidFill>
                <a:latin typeface="Arial" pitchFamily="34" charset="0"/>
                <a:cs typeface="Arial" pitchFamily="34" charset="0"/>
              </a:rPr>
              <a:t>     Digging into your data</a:t>
            </a:r>
            <a:endParaRPr lang="en-US" sz="4000" b="1" dirty="0">
              <a:solidFill>
                <a:schemeClr val="accent2"/>
              </a:solidFill>
              <a:latin typeface="Arial" pitchFamily="34" charset="0"/>
              <a:cs typeface="Arial" pitchFamily="34" charset="0"/>
            </a:endParaRPr>
          </a:p>
        </p:txBody>
      </p:sp>
      <p:sp>
        <p:nvSpPr>
          <p:cNvPr id="26633" name="Rectangle 8"/>
          <p:cNvSpPr>
            <a:spLocks noChangeArrowheads="1"/>
          </p:cNvSpPr>
          <p:nvPr/>
        </p:nvSpPr>
        <p:spPr bwMode="auto">
          <a:xfrm>
            <a:off x="0" y="6372225"/>
            <a:ext cx="9144000" cy="485775"/>
          </a:xfrm>
          <a:prstGeom prst="rect">
            <a:avLst/>
          </a:prstGeom>
          <a:solidFill>
            <a:srgbClr val="FFFFEF"/>
          </a:solidFill>
          <a:ln w="9525">
            <a:noFill/>
            <a:miter lim="800000"/>
            <a:headEnd/>
            <a:tailEnd/>
          </a:ln>
        </p:spPr>
        <p:txBody>
          <a:bodyPr wrap="none" anchor="ctr"/>
          <a:lstStyle/>
          <a:p>
            <a:endParaRPr lang="en-US"/>
          </a:p>
        </p:txBody>
      </p:sp>
      <p:sp>
        <p:nvSpPr>
          <p:cNvPr id="26634" name="Rectangle 10"/>
          <p:cNvSpPr>
            <a:spLocks noChangeArrowheads="1"/>
          </p:cNvSpPr>
          <p:nvPr/>
        </p:nvSpPr>
        <p:spPr bwMode="auto">
          <a:xfrm>
            <a:off x="0" y="6410325"/>
            <a:ext cx="9144000" cy="447675"/>
          </a:xfrm>
          <a:prstGeom prst="rect">
            <a:avLst/>
          </a:prstGeom>
          <a:solidFill>
            <a:srgbClr val="762617"/>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endParaRPr lang="en-US" dirty="0" smtClean="0">
              <a:latin typeface="Times" pitchFamily="18" charset="0"/>
            </a:endParaRPr>
          </a:p>
        </p:txBody>
      </p:sp>
      <p:sp>
        <p:nvSpPr>
          <p:cNvPr id="68611" name="Rectangle 2"/>
          <p:cNvSpPr>
            <a:spLocks noGrp="1" noChangeArrowheads="1"/>
          </p:cNvSpPr>
          <p:nvPr>
            <p:ph type="title" idx="4294967295"/>
          </p:nvPr>
        </p:nvSpPr>
        <p:spPr>
          <a:xfrm>
            <a:off x="295565" y="635000"/>
            <a:ext cx="8848436" cy="1079500"/>
          </a:xfrm>
          <a:ln>
            <a:noFill/>
          </a:ln>
        </p:spPr>
        <p:txBody>
          <a:bodyPr/>
          <a:lstStyle/>
          <a:p>
            <a:r>
              <a:rPr lang="en-US" sz="2400" dirty="0" smtClean="0"/>
              <a:t>College Teams Exercise</a:t>
            </a:r>
            <a:br>
              <a:rPr lang="en-US" sz="2400" dirty="0" smtClean="0"/>
            </a:br>
            <a:r>
              <a:rPr lang="en-US" sz="2400" dirty="0" smtClean="0">
                <a:solidFill>
                  <a:schemeClr val="accent1"/>
                </a:solidFill>
              </a:rPr>
              <a:t>Part I:Key Findings at My College: Good News and Challenges</a:t>
            </a:r>
          </a:p>
        </p:txBody>
      </p:sp>
      <p:sp>
        <p:nvSpPr>
          <p:cNvPr id="56324" name="Rectangle 3"/>
          <p:cNvSpPr>
            <a:spLocks noGrp="1" noChangeArrowheads="1"/>
          </p:cNvSpPr>
          <p:nvPr>
            <p:ph type="body" idx="4294967295"/>
          </p:nvPr>
        </p:nvSpPr>
        <p:spPr>
          <a:xfrm>
            <a:off x="526473" y="1816100"/>
            <a:ext cx="7363402" cy="4457700"/>
          </a:xfrm>
        </p:spPr>
        <p:txBody>
          <a:bodyPr/>
          <a:lstStyle/>
          <a:p>
            <a:pPr marL="0" indent="0">
              <a:spcBef>
                <a:spcPts val="0"/>
              </a:spcBef>
              <a:spcAft>
                <a:spcPts val="0"/>
              </a:spcAft>
              <a:defRPr/>
            </a:pPr>
            <a:r>
              <a:rPr lang="en-US" sz="2000" dirty="0" smtClean="0"/>
              <a:t>1.  Data Review  </a:t>
            </a:r>
          </a:p>
          <a:p>
            <a:pPr marL="635000" indent="-292100">
              <a:spcBef>
                <a:spcPts val="600"/>
              </a:spcBef>
              <a:spcAft>
                <a:spcPts val="0"/>
              </a:spcAft>
              <a:buFont typeface="Arial" pitchFamily="34" charset="0"/>
              <a:buChar char="•"/>
              <a:defRPr/>
            </a:pPr>
            <a:r>
              <a:rPr lang="en-US" sz="1800" b="0" dirty="0" smtClean="0"/>
              <a:t>Which benchmark score is good news? </a:t>
            </a:r>
            <a:br>
              <a:rPr lang="en-US" sz="1800" b="0" dirty="0" smtClean="0"/>
            </a:br>
            <a:r>
              <a:rPr lang="en-US" sz="1800" b="0" dirty="0" smtClean="0"/>
              <a:t>Which benchmark score presents a challenge?</a:t>
            </a:r>
          </a:p>
          <a:p>
            <a:pPr marL="635000" indent="-292100">
              <a:spcBef>
                <a:spcPts val="600"/>
              </a:spcBef>
              <a:spcAft>
                <a:spcPts val="0"/>
              </a:spcAft>
              <a:buFont typeface="Arial" pitchFamily="34" charset="0"/>
              <a:buChar char="•"/>
              <a:defRPr/>
            </a:pPr>
            <a:r>
              <a:rPr lang="en-US" sz="1800" b="0" dirty="0" smtClean="0"/>
              <a:t>For each, which item(s) seem to be affecting the score? (Start with Means Report.)</a:t>
            </a:r>
          </a:p>
          <a:p>
            <a:pPr marL="635000" indent="-292100">
              <a:spcBef>
                <a:spcPts val="600"/>
              </a:spcBef>
              <a:spcAft>
                <a:spcPts val="0"/>
              </a:spcAft>
              <a:buFont typeface="Arial" pitchFamily="34" charset="0"/>
              <a:buChar char="•"/>
              <a:defRPr/>
            </a:pPr>
            <a:r>
              <a:rPr lang="en-US" sz="1800" b="0" dirty="0" smtClean="0"/>
              <a:t>For each, what do the student responses in the frequency table(s) tell you about this score?  What is driving the score higher/lower? </a:t>
            </a:r>
          </a:p>
          <a:p>
            <a:pPr marL="0" indent="0">
              <a:spcBef>
                <a:spcPts val="0"/>
              </a:spcBef>
              <a:spcAft>
                <a:spcPts val="0"/>
              </a:spcAft>
              <a:defRPr/>
            </a:pPr>
            <a:r>
              <a:rPr lang="en-US" sz="2000" dirty="0" smtClean="0"/>
              <a:t> </a:t>
            </a:r>
          </a:p>
          <a:p>
            <a:pPr marL="0" indent="0">
              <a:spcBef>
                <a:spcPts val="0"/>
              </a:spcBef>
              <a:spcAft>
                <a:spcPts val="0"/>
              </a:spcAft>
              <a:defRPr/>
            </a:pPr>
            <a:r>
              <a:rPr lang="en-US" sz="2000" dirty="0" smtClean="0"/>
              <a:t>2.  Key Findings  </a:t>
            </a:r>
          </a:p>
          <a:p>
            <a:pPr marL="635000" indent="-292100">
              <a:spcBef>
                <a:spcPts val="600"/>
              </a:spcBef>
              <a:spcAft>
                <a:spcPts val="0"/>
              </a:spcAft>
              <a:buFont typeface="Arial" pitchFamily="34" charset="0"/>
              <a:buChar char="•"/>
              <a:defRPr/>
            </a:pPr>
            <a:r>
              <a:rPr lang="en-US" sz="1800" b="0" dirty="0" smtClean="0"/>
              <a:t>Of these, what specific findings have particular pertinence to the college’s current student engagement activities/initiatives?</a:t>
            </a:r>
            <a:br>
              <a:rPr lang="en-US" sz="1800" b="0" dirty="0" smtClean="0"/>
            </a:br>
            <a:r>
              <a:rPr lang="en-US" sz="1800" b="0" dirty="0" smtClean="0"/>
              <a:t>What is the college doing (or not doing) that could be affecting these scores?</a:t>
            </a:r>
          </a:p>
          <a:p>
            <a:pPr marL="635000" indent="-292100">
              <a:spcBef>
                <a:spcPts val="600"/>
              </a:spcBef>
              <a:spcAft>
                <a:spcPts val="0"/>
              </a:spcAft>
              <a:buFont typeface="Arial" pitchFamily="34" charset="0"/>
              <a:buChar char="•"/>
              <a:defRPr/>
            </a:pPr>
            <a:r>
              <a:rPr lang="en-US" sz="1800" b="0" dirty="0" smtClean="0"/>
              <a:t>What potential priorities for college action are presented by the data?  </a:t>
            </a:r>
          </a:p>
          <a:p>
            <a:pPr marL="635000" indent="-292100">
              <a:buFont typeface="Arial" pitchFamily="34" charset="0"/>
              <a:buChar char="•"/>
              <a:defRPr/>
            </a:pPr>
            <a:endParaRPr lang="en-US" sz="1800" dirty="0" smtClean="0"/>
          </a:p>
          <a:p>
            <a:pPr marL="0" indent="0">
              <a:defRPr/>
            </a:pPr>
            <a:r>
              <a:rPr lang="en-US" sz="2000" dirty="0" smtClean="0"/>
              <a:t> </a:t>
            </a:r>
          </a:p>
          <a:p>
            <a:pPr marL="0" indent="0">
              <a:defRPr/>
            </a:pPr>
            <a:r>
              <a:rPr lang="en-US" sz="2000" dirty="0" smtClean="0"/>
              <a:t> </a:t>
            </a:r>
          </a:p>
          <a:p>
            <a:pPr marL="0" lvl="1" indent="0">
              <a:lnSpc>
                <a:spcPct val="90000"/>
              </a:lnSpc>
              <a:buFont typeface="Wingdings" pitchFamily="2" charset="2"/>
              <a:buNone/>
              <a:defRPr/>
            </a:pPr>
            <a:endParaRPr lang="en-US" sz="2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fade">
                                      <p:cBhvr>
                                        <p:cTn id="7" dur="500"/>
                                        <p:tgtEl>
                                          <p:spTgt spid="5632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24">
                                            <p:txEl>
                                              <p:pRg st="1" end="1"/>
                                            </p:txEl>
                                          </p:spTgt>
                                        </p:tgtEl>
                                        <p:attrNameLst>
                                          <p:attrName>style.visibility</p:attrName>
                                        </p:attrNameLst>
                                      </p:cBhvr>
                                      <p:to>
                                        <p:strVal val="visible"/>
                                      </p:to>
                                    </p:set>
                                    <p:animEffect transition="in" filter="fade">
                                      <p:cBhvr>
                                        <p:cTn id="10" dur="500"/>
                                        <p:tgtEl>
                                          <p:spTgt spid="5632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324">
                                            <p:txEl>
                                              <p:pRg st="2" end="2"/>
                                            </p:txEl>
                                          </p:spTgt>
                                        </p:tgtEl>
                                        <p:attrNameLst>
                                          <p:attrName>style.visibility</p:attrName>
                                        </p:attrNameLst>
                                      </p:cBhvr>
                                      <p:to>
                                        <p:strVal val="visible"/>
                                      </p:to>
                                    </p:set>
                                    <p:animEffect transition="in" filter="fade">
                                      <p:cBhvr>
                                        <p:cTn id="13" dur="500"/>
                                        <p:tgtEl>
                                          <p:spTgt spid="5632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324">
                                            <p:txEl>
                                              <p:pRg st="3" end="3"/>
                                            </p:txEl>
                                          </p:spTgt>
                                        </p:tgtEl>
                                        <p:attrNameLst>
                                          <p:attrName>style.visibility</p:attrName>
                                        </p:attrNameLst>
                                      </p:cBhvr>
                                      <p:to>
                                        <p:strVal val="visible"/>
                                      </p:to>
                                    </p:set>
                                    <p:animEffect transition="in" filter="fade">
                                      <p:cBhvr>
                                        <p:cTn id="16" dur="500"/>
                                        <p:tgtEl>
                                          <p:spTgt spid="5632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324">
                                            <p:txEl>
                                              <p:pRg st="4" end="4"/>
                                            </p:txEl>
                                          </p:spTgt>
                                        </p:tgtEl>
                                        <p:attrNameLst>
                                          <p:attrName>style.visibility</p:attrName>
                                        </p:attrNameLst>
                                      </p:cBhvr>
                                      <p:to>
                                        <p:strVal val="visible"/>
                                      </p:to>
                                    </p:set>
                                    <p:animEffect transition="in" filter="fade">
                                      <p:cBhvr>
                                        <p:cTn id="19" dur="500"/>
                                        <p:tgtEl>
                                          <p:spTgt spid="5632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6324">
                                            <p:txEl>
                                              <p:pRg st="5" end="5"/>
                                            </p:txEl>
                                          </p:spTgt>
                                        </p:tgtEl>
                                        <p:attrNameLst>
                                          <p:attrName>style.visibility</p:attrName>
                                        </p:attrNameLst>
                                      </p:cBhvr>
                                      <p:to>
                                        <p:strVal val="visible"/>
                                      </p:to>
                                    </p:set>
                                    <p:animEffect transition="in" filter="fade">
                                      <p:cBhvr>
                                        <p:cTn id="24" dur="500"/>
                                        <p:tgtEl>
                                          <p:spTgt spid="5632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324">
                                            <p:txEl>
                                              <p:pRg st="6" end="6"/>
                                            </p:txEl>
                                          </p:spTgt>
                                        </p:tgtEl>
                                        <p:attrNameLst>
                                          <p:attrName>style.visibility</p:attrName>
                                        </p:attrNameLst>
                                      </p:cBhvr>
                                      <p:to>
                                        <p:strVal val="visible"/>
                                      </p:to>
                                    </p:set>
                                    <p:animEffect transition="in" filter="fade">
                                      <p:cBhvr>
                                        <p:cTn id="27" dur="500"/>
                                        <p:tgtEl>
                                          <p:spTgt spid="5632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6324">
                                            <p:txEl>
                                              <p:pRg st="7" end="7"/>
                                            </p:txEl>
                                          </p:spTgt>
                                        </p:tgtEl>
                                        <p:attrNameLst>
                                          <p:attrName>style.visibility</p:attrName>
                                        </p:attrNameLst>
                                      </p:cBhvr>
                                      <p:to>
                                        <p:strVal val="visible"/>
                                      </p:to>
                                    </p:set>
                                    <p:animEffect transition="in" filter="fade">
                                      <p:cBhvr>
                                        <p:cTn id="30" dur="500"/>
                                        <p:tgtEl>
                                          <p:spTgt spid="5632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324">
                                            <p:txEl>
                                              <p:pRg st="9" end="9"/>
                                            </p:txEl>
                                          </p:spTgt>
                                        </p:tgtEl>
                                        <p:attrNameLst>
                                          <p:attrName>style.visibility</p:attrName>
                                        </p:attrNameLst>
                                      </p:cBhvr>
                                      <p:to>
                                        <p:strVal val="visible"/>
                                      </p:to>
                                    </p:set>
                                    <p:animEffect transition="in" filter="fade">
                                      <p:cBhvr>
                                        <p:cTn id="33" dur="500"/>
                                        <p:tgtEl>
                                          <p:spTgt spid="56324">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324">
                                            <p:txEl>
                                              <p:pRg st="10" end="10"/>
                                            </p:txEl>
                                          </p:spTgt>
                                        </p:tgtEl>
                                        <p:attrNameLst>
                                          <p:attrName>style.visibility</p:attrName>
                                        </p:attrNameLst>
                                      </p:cBhvr>
                                      <p:to>
                                        <p:strVal val="visible"/>
                                      </p:to>
                                    </p:set>
                                    <p:animEffect transition="in" filter="fade">
                                      <p:cBhvr>
                                        <p:cTn id="36" dur="500"/>
                                        <p:tgtEl>
                                          <p:spTgt spid="5632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endParaRPr lang="en-US" dirty="0" smtClean="0">
              <a:latin typeface="Times" pitchFamily="18" charset="0"/>
            </a:endParaRPr>
          </a:p>
        </p:txBody>
      </p:sp>
      <p:sp>
        <p:nvSpPr>
          <p:cNvPr id="69635" name="Rectangle 2"/>
          <p:cNvSpPr>
            <a:spLocks noGrp="1" noChangeArrowheads="1"/>
          </p:cNvSpPr>
          <p:nvPr>
            <p:ph type="title"/>
          </p:nvPr>
        </p:nvSpPr>
        <p:spPr>
          <a:xfrm>
            <a:off x="249383" y="635000"/>
            <a:ext cx="8704118" cy="1079500"/>
          </a:xfrm>
        </p:spPr>
        <p:txBody>
          <a:bodyPr/>
          <a:lstStyle/>
          <a:p>
            <a:r>
              <a:rPr lang="en-US" sz="2400" dirty="0" smtClean="0"/>
              <a:t>College Teams Exercise </a:t>
            </a:r>
            <a:r>
              <a:rPr lang="en-US" sz="2000" b="0" i="1" dirty="0" smtClean="0"/>
              <a:t>(cont.)</a:t>
            </a:r>
            <a:r>
              <a:rPr lang="en-US" sz="2400" dirty="0" smtClean="0"/>
              <a:t/>
            </a:r>
            <a:br>
              <a:rPr lang="en-US" sz="2400" dirty="0" smtClean="0"/>
            </a:br>
            <a:r>
              <a:rPr lang="en-US" sz="2400" dirty="0" smtClean="0">
                <a:solidFill>
                  <a:schemeClr val="accent1"/>
                </a:solidFill>
              </a:rPr>
              <a:t>Key Findings at My College: Good News and Challenges</a:t>
            </a:r>
          </a:p>
        </p:txBody>
      </p:sp>
      <p:sp>
        <p:nvSpPr>
          <p:cNvPr id="56324" name="Rectangle 3"/>
          <p:cNvSpPr>
            <a:spLocks noGrp="1" noChangeArrowheads="1"/>
          </p:cNvSpPr>
          <p:nvPr>
            <p:ph type="body" idx="1"/>
          </p:nvPr>
        </p:nvSpPr>
        <p:spPr>
          <a:xfrm>
            <a:off x="794327" y="1816100"/>
            <a:ext cx="7609443" cy="4457700"/>
          </a:xfrm>
        </p:spPr>
        <p:txBody>
          <a:bodyPr/>
          <a:lstStyle/>
          <a:p>
            <a:pPr>
              <a:spcBef>
                <a:spcPts val="600"/>
              </a:spcBef>
              <a:spcAft>
                <a:spcPts val="0"/>
              </a:spcAft>
              <a:defRPr/>
            </a:pPr>
            <a:endParaRPr lang="en-US" sz="2000" dirty="0" smtClean="0"/>
          </a:p>
          <a:p>
            <a:pPr>
              <a:spcBef>
                <a:spcPts val="600"/>
              </a:spcBef>
              <a:spcAft>
                <a:spcPts val="0"/>
              </a:spcAft>
              <a:defRPr/>
            </a:pPr>
            <a:r>
              <a:rPr lang="en-US" sz="2000" dirty="0" smtClean="0"/>
              <a:t>3.  Potential Impact on Desired Outcomes  </a:t>
            </a:r>
          </a:p>
          <a:p>
            <a:pPr marL="635000">
              <a:spcBef>
                <a:spcPts val="600"/>
              </a:spcBef>
              <a:spcAft>
                <a:spcPts val="0"/>
              </a:spcAft>
              <a:buFont typeface="Arial" pitchFamily="34" charset="0"/>
              <a:buChar char="•"/>
              <a:defRPr/>
            </a:pPr>
            <a:r>
              <a:rPr lang="en-US" sz="1800" b="0" dirty="0" smtClean="0"/>
              <a:t>In addition to engagement measures, which key student outcomes might be affected by a focus on the findings identified above?</a:t>
            </a:r>
          </a:p>
          <a:p>
            <a:pPr>
              <a:spcBef>
                <a:spcPts val="600"/>
              </a:spcBef>
              <a:spcAft>
                <a:spcPts val="0"/>
              </a:spcAft>
              <a:defRPr/>
            </a:pPr>
            <a:r>
              <a:rPr lang="en-US" sz="2000" dirty="0" smtClean="0"/>
              <a:t> </a:t>
            </a:r>
          </a:p>
          <a:p>
            <a:pPr>
              <a:spcBef>
                <a:spcPts val="600"/>
              </a:spcBef>
              <a:spcAft>
                <a:spcPts val="0"/>
              </a:spcAft>
              <a:defRPr/>
            </a:pPr>
            <a:r>
              <a:rPr lang="en-US" sz="2000" dirty="0" smtClean="0"/>
              <a:t>4.  Additional Data Collection/ Analysis</a:t>
            </a:r>
          </a:p>
          <a:p>
            <a:pPr marL="635000" indent="-292100">
              <a:spcBef>
                <a:spcPts val="600"/>
              </a:spcBef>
              <a:spcAft>
                <a:spcPts val="0"/>
              </a:spcAft>
              <a:buFont typeface="Arial" pitchFamily="34" charset="0"/>
              <a:buChar char="•"/>
              <a:defRPr/>
            </a:pPr>
            <a:r>
              <a:rPr lang="en-US" sz="1800" b="0" dirty="0" smtClean="0"/>
              <a:t>What additional questions are raised by these data?</a:t>
            </a:r>
          </a:p>
          <a:p>
            <a:pPr marL="635000" indent="-292100">
              <a:spcBef>
                <a:spcPts val="600"/>
              </a:spcBef>
              <a:spcAft>
                <a:spcPts val="0"/>
              </a:spcAft>
              <a:buFont typeface="Arial" pitchFamily="34" charset="0"/>
              <a:buChar char="•"/>
              <a:defRPr/>
            </a:pPr>
            <a:r>
              <a:rPr lang="en-US" sz="1800" b="0" dirty="0" smtClean="0"/>
              <a:t>What additional data (quantitative or qualitative) would be useful in creating a deeper understanding of student engagement—in and out of the classroom—at the college?</a:t>
            </a:r>
          </a:p>
          <a:p>
            <a:pPr indent="0">
              <a:spcBef>
                <a:spcPts val="600"/>
              </a:spcBef>
              <a:spcAft>
                <a:spcPts val="0"/>
              </a:spcAft>
              <a:defRPr/>
            </a:pPr>
            <a:endParaRPr lang="en-US" sz="1800" b="0" dirty="0" smtClean="0"/>
          </a:p>
          <a:p>
            <a:pPr indent="0">
              <a:spcBef>
                <a:spcPts val="600"/>
              </a:spcBef>
              <a:spcAft>
                <a:spcPts val="0"/>
              </a:spcAft>
              <a:defRPr/>
            </a:pPr>
            <a:r>
              <a:rPr lang="en-US" sz="1800" b="0" dirty="0" smtClean="0"/>
              <a:t> </a:t>
            </a:r>
          </a:p>
          <a:p>
            <a:pPr indent="0">
              <a:spcBef>
                <a:spcPts val="600"/>
              </a:spcBef>
              <a:spcAft>
                <a:spcPts val="0"/>
              </a:spcAft>
              <a:defRPr/>
            </a:pPr>
            <a:r>
              <a:rPr lang="en-US" sz="1800" b="0" dirty="0" smtClean="0"/>
              <a:t> </a:t>
            </a:r>
          </a:p>
          <a:p>
            <a:pPr marL="0" lvl="1" indent="0">
              <a:lnSpc>
                <a:spcPct val="90000"/>
              </a:lnSpc>
              <a:spcBef>
                <a:spcPts val="600"/>
              </a:spcBef>
              <a:spcAft>
                <a:spcPts val="0"/>
              </a:spcAft>
              <a:buFont typeface="Wingdings" pitchFamily="2" charset="2"/>
              <a:buNone/>
              <a:defRPr/>
            </a:pPr>
            <a:endParaRPr lang="en-US" sz="26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4">
                                            <p:txEl>
                                              <p:pRg st="8" end="8"/>
                                            </p:txEl>
                                          </p:spTgt>
                                        </p:tgtEl>
                                        <p:attrNameLst>
                                          <p:attrName>style.visibility</p:attrName>
                                        </p:attrNameLst>
                                      </p:cBhvr>
                                      <p:to>
                                        <p:strVal val="visible"/>
                                      </p:to>
                                    </p:set>
                                    <p:animEffect transition="in" filter="fade">
                                      <p:cBhvr>
                                        <p:cTn id="7" dur="500"/>
                                        <p:tgtEl>
                                          <p:spTgt spid="56324">
                                            <p:txEl>
                                              <p:pRg st="8" end="8"/>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24">
                                            <p:txEl>
                                              <p:pRg st="9" end="9"/>
                                            </p:txEl>
                                          </p:spTgt>
                                        </p:tgtEl>
                                        <p:attrNameLst>
                                          <p:attrName>style.visibility</p:attrName>
                                        </p:attrNameLst>
                                      </p:cBhvr>
                                      <p:to>
                                        <p:strVal val="visible"/>
                                      </p:to>
                                    </p:set>
                                    <p:animEffect transition="in" filter="fade">
                                      <p:cBhvr>
                                        <p:cTn id="10" dur="500"/>
                                        <p:tgtEl>
                                          <p:spTgt spid="5632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latin typeface="Arial Narrow" pitchFamily="34" charset="0"/>
              </a:rPr>
              <a:t>Imagine Success!</a:t>
            </a:r>
          </a:p>
        </p:txBody>
      </p:sp>
      <p:pic>
        <p:nvPicPr>
          <p:cNvPr id="26627" name="Picture 2" descr="sectionimage1"/>
          <p:cNvPicPr>
            <a:picLocks noChangeAspect="1" noChangeArrowheads="1"/>
          </p:cNvPicPr>
          <p:nvPr/>
        </p:nvPicPr>
        <p:blipFill>
          <a:blip r:embed="rId3"/>
          <a:srcRect/>
          <a:stretch>
            <a:fillRect/>
          </a:stretch>
        </p:blipFill>
        <p:spPr bwMode="auto">
          <a:xfrm>
            <a:off x="3425825" y="2854325"/>
            <a:ext cx="5718175" cy="3816350"/>
          </a:xfrm>
          <a:prstGeom prst="rect">
            <a:avLst/>
          </a:prstGeom>
          <a:noFill/>
          <a:ln w="9525">
            <a:noFill/>
            <a:miter lim="800000"/>
            <a:headEnd/>
            <a:tailEnd/>
          </a:ln>
        </p:spPr>
      </p:pic>
      <p:sp>
        <p:nvSpPr>
          <p:cNvPr id="26628" name="Rectangle 3"/>
          <p:cNvSpPr>
            <a:spLocks noChangeArrowheads="1"/>
          </p:cNvSpPr>
          <p:nvPr/>
        </p:nvSpPr>
        <p:spPr bwMode="auto">
          <a:xfrm>
            <a:off x="-3175" y="590550"/>
            <a:ext cx="3175" cy="3175"/>
          </a:xfrm>
          <a:prstGeom prst="rect">
            <a:avLst/>
          </a:prstGeom>
          <a:solidFill>
            <a:srgbClr val="FFFFFF"/>
          </a:solidFill>
          <a:ln w="9525">
            <a:noFill/>
            <a:miter lim="800000"/>
            <a:headEnd/>
            <a:tailEnd/>
          </a:ln>
        </p:spPr>
        <p:txBody>
          <a:bodyPr/>
          <a:lstStyle/>
          <a:p>
            <a:endParaRPr lang="en-US"/>
          </a:p>
        </p:txBody>
      </p:sp>
      <p:sp>
        <p:nvSpPr>
          <p:cNvPr id="26629" name="Freeform 4"/>
          <p:cNvSpPr>
            <a:spLocks/>
          </p:cNvSpPr>
          <p:nvPr/>
        </p:nvSpPr>
        <p:spPr bwMode="auto">
          <a:xfrm>
            <a:off x="0" y="2981325"/>
            <a:ext cx="4318000" cy="3873500"/>
          </a:xfrm>
          <a:custGeom>
            <a:avLst/>
            <a:gdLst>
              <a:gd name="T0" fmla="*/ 2147483647 w 2720"/>
              <a:gd name="T1" fmla="*/ 2147483647 h 2440"/>
              <a:gd name="T2" fmla="*/ 2147483647 w 2720"/>
              <a:gd name="T3" fmla="*/ 2147483647 h 2440"/>
              <a:gd name="T4" fmla="*/ 0 w 2720"/>
              <a:gd name="T5" fmla="*/ 2147483647 h 2440"/>
              <a:gd name="T6" fmla="*/ 0 w 2720"/>
              <a:gd name="T7" fmla="*/ 0 h 2440"/>
              <a:gd name="T8" fmla="*/ 2147483647 w 2720"/>
              <a:gd name="T9" fmla="*/ 2147483647 h 2440"/>
              <a:gd name="T10" fmla="*/ 2147483647 w 2720"/>
              <a:gd name="T11" fmla="*/ 2147483647 h 2440"/>
              <a:gd name="T12" fmla="*/ 0 60000 65536"/>
              <a:gd name="T13" fmla="*/ 0 60000 65536"/>
              <a:gd name="T14" fmla="*/ 0 60000 65536"/>
              <a:gd name="T15" fmla="*/ 0 60000 65536"/>
              <a:gd name="T16" fmla="*/ 0 60000 65536"/>
              <a:gd name="T17" fmla="*/ 0 60000 65536"/>
              <a:gd name="T18" fmla="*/ 0 w 2720"/>
              <a:gd name="T19" fmla="*/ 0 h 2440"/>
              <a:gd name="T20" fmla="*/ 2720 w 2720"/>
              <a:gd name="T21" fmla="*/ 2440 h 2440"/>
            </a:gdLst>
            <a:ahLst/>
            <a:cxnLst>
              <a:cxn ang="T12">
                <a:pos x="T0" y="T1"/>
              </a:cxn>
              <a:cxn ang="T13">
                <a:pos x="T2" y="T3"/>
              </a:cxn>
              <a:cxn ang="T14">
                <a:pos x="T4" y="T5"/>
              </a:cxn>
              <a:cxn ang="T15">
                <a:pos x="T6" y="T7"/>
              </a:cxn>
              <a:cxn ang="T16">
                <a:pos x="T8" y="T9"/>
              </a:cxn>
              <a:cxn ang="T17">
                <a:pos x="T10" y="T11"/>
              </a:cxn>
            </a:cxnLst>
            <a:rect l="T18" t="T19" r="T20" b="T21"/>
            <a:pathLst>
              <a:path w="2720" h="2440">
                <a:moveTo>
                  <a:pt x="2632" y="112"/>
                </a:moveTo>
                <a:lnTo>
                  <a:pt x="2104" y="2440"/>
                </a:lnTo>
                <a:lnTo>
                  <a:pt x="0" y="2440"/>
                </a:lnTo>
                <a:lnTo>
                  <a:pt x="0" y="0"/>
                </a:lnTo>
                <a:lnTo>
                  <a:pt x="2720" y="8"/>
                </a:lnTo>
                <a:lnTo>
                  <a:pt x="2632" y="112"/>
                </a:lnTo>
                <a:close/>
              </a:path>
            </a:pathLst>
          </a:custGeom>
          <a:solidFill>
            <a:schemeClr val="folHlink"/>
          </a:solidFill>
          <a:ln w="9525">
            <a:noFill/>
            <a:round/>
            <a:headEnd/>
            <a:tailEnd/>
          </a:ln>
        </p:spPr>
        <p:txBody>
          <a:bodyPr wrap="none" anchor="ctr"/>
          <a:lstStyle/>
          <a:p>
            <a:endParaRPr lang="en-US"/>
          </a:p>
        </p:txBody>
      </p:sp>
      <p:pic>
        <p:nvPicPr>
          <p:cNvPr id="26630" name="Picture 5"/>
          <p:cNvPicPr>
            <a:picLocks noChangeAspect="1" noChangeArrowheads="1"/>
          </p:cNvPicPr>
          <p:nvPr/>
        </p:nvPicPr>
        <p:blipFill>
          <a:blip r:embed="rId4"/>
          <a:srcRect/>
          <a:stretch>
            <a:fillRect/>
          </a:stretch>
        </p:blipFill>
        <p:spPr bwMode="auto">
          <a:xfrm rot="10800000" flipH="1">
            <a:off x="-12700" y="584200"/>
            <a:ext cx="3433763" cy="5788025"/>
          </a:xfrm>
          <a:prstGeom prst="rect">
            <a:avLst/>
          </a:prstGeom>
          <a:noFill/>
          <a:ln w="0">
            <a:noFill/>
            <a:miter lim="800000"/>
            <a:headEnd/>
            <a:tailEnd/>
          </a:ln>
        </p:spPr>
      </p:pic>
      <p:sp>
        <p:nvSpPr>
          <p:cNvPr id="26631" name="Rectangle 6"/>
          <p:cNvSpPr>
            <a:spLocks noChangeArrowheads="1"/>
          </p:cNvSpPr>
          <p:nvPr/>
        </p:nvSpPr>
        <p:spPr bwMode="auto">
          <a:xfrm>
            <a:off x="0" y="-244475"/>
            <a:ext cx="9144000" cy="3467100"/>
          </a:xfrm>
          <a:prstGeom prst="rect">
            <a:avLst/>
          </a:prstGeom>
          <a:solidFill>
            <a:srgbClr val="FFFFEF"/>
          </a:solidFill>
          <a:ln w="9525">
            <a:noFill/>
            <a:miter lim="800000"/>
            <a:headEnd/>
            <a:tailEnd/>
          </a:ln>
        </p:spPr>
        <p:txBody>
          <a:bodyPr wrap="none" anchor="ctr"/>
          <a:lstStyle/>
          <a:p>
            <a:endParaRPr lang="en-US"/>
          </a:p>
        </p:txBody>
      </p:sp>
      <p:sp>
        <p:nvSpPr>
          <p:cNvPr id="26632" name="Rectangle 7"/>
          <p:cNvSpPr>
            <a:spLocks noChangeArrowheads="1"/>
          </p:cNvSpPr>
          <p:nvPr/>
        </p:nvSpPr>
        <p:spPr bwMode="auto">
          <a:xfrm>
            <a:off x="0" y="-228600"/>
            <a:ext cx="9144000" cy="3413125"/>
          </a:xfrm>
          <a:prstGeom prst="rect">
            <a:avLst/>
          </a:prstGeom>
          <a:solidFill>
            <a:srgbClr val="762617"/>
          </a:solidFill>
          <a:ln w="9525">
            <a:noFill/>
            <a:miter lim="800000"/>
            <a:headEnd/>
            <a:tailEnd/>
          </a:ln>
        </p:spPr>
        <p:txBody>
          <a:bodyPr wrap="none" anchor="ctr"/>
          <a:lstStyle/>
          <a:p>
            <a:pPr algn="l"/>
            <a:r>
              <a:rPr lang="en-US" sz="4000" b="1" i="0" dirty="0" smtClean="0">
                <a:solidFill>
                  <a:schemeClr val="accent2"/>
                </a:solidFill>
                <a:latin typeface="Arial" pitchFamily="34" charset="0"/>
                <a:cs typeface="Arial" pitchFamily="34" charset="0"/>
              </a:rPr>
              <a:t>     Action Planning</a:t>
            </a:r>
            <a:endParaRPr lang="en-US" sz="4000" b="1" dirty="0">
              <a:solidFill>
                <a:schemeClr val="accent2"/>
              </a:solidFill>
              <a:latin typeface="Arial" pitchFamily="34" charset="0"/>
              <a:cs typeface="Arial" pitchFamily="34" charset="0"/>
            </a:endParaRPr>
          </a:p>
        </p:txBody>
      </p:sp>
      <p:sp>
        <p:nvSpPr>
          <p:cNvPr id="26633" name="Rectangle 8"/>
          <p:cNvSpPr>
            <a:spLocks noChangeArrowheads="1"/>
          </p:cNvSpPr>
          <p:nvPr/>
        </p:nvSpPr>
        <p:spPr bwMode="auto">
          <a:xfrm>
            <a:off x="0" y="6372225"/>
            <a:ext cx="9144000" cy="485775"/>
          </a:xfrm>
          <a:prstGeom prst="rect">
            <a:avLst/>
          </a:prstGeom>
          <a:solidFill>
            <a:srgbClr val="FFFFEF"/>
          </a:solidFill>
          <a:ln w="9525">
            <a:noFill/>
            <a:miter lim="800000"/>
            <a:headEnd/>
            <a:tailEnd/>
          </a:ln>
        </p:spPr>
        <p:txBody>
          <a:bodyPr wrap="none" anchor="ctr"/>
          <a:lstStyle/>
          <a:p>
            <a:endParaRPr lang="en-US"/>
          </a:p>
        </p:txBody>
      </p:sp>
      <p:sp>
        <p:nvSpPr>
          <p:cNvPr id="26634" name="Rectangle 10"/>
          <p:cNvSpPr>
            <a:spLocks noChangeArrowheads="1"/>
          </p:cNvSpPr>
          <p:nvPr/>
        </p:nvSpPr>
        <p:spPr bwMode="auto">
          <a:xfrm>
            <a:off x="0" y="6410325"/>
            <a:ext cx="9144000" cy="447675"/>
          </a:xfrm>
          <a:prstGeom prst="rect">
            <a:avLst/>
          </a:prstGeom>
          <a:solidFill>
            <a:srgbClr val="762617"/>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87350" y="908050"/>
            <a:ext cx="7632700" cy="1079500"/>
          </a:xfrm>
        </p:spPr>
        <p:txBody>
          <a:bodyPr/>
          <a:lstStyle/>
          <a:p>
            <a:r>
              <a:rPr lang="en-US" sz="3600" dirty="0" smtClean="0">
                <a:solidFill>
                  <a:srgbClr val="762617"/>
                </a:solidFill>
                <a:ea typeface="ＭＳ Ｐゴシック"/>
                <a:cs typeface="ＭＳ Ｐゴシック"/>
              </a:rPr>
              <a:t>What is </a:t>
            </a:r>
            <a:r>
              <a:rPr lang="en-US" sz="3600" i="1" dirty="0" smtClean="0">
                <a:solidFill>
                  <a:srgbClr val="762617"/>
                </a:solidFill>
                <a:ea typeface="ＭＳ Ｐゴシック"/>
                <a:cs typeface="ＭＳ Ｐゴシック"/>
              </a:rPr>
              <a:t>Student Engagement?</a:t>
            </a:r>
            <a:endParaRPr lang="en-US" i="1" dirty="0" smtClean="0">
              <a:solidFill>
                <a:srgbClr val="762617"/>
              </a:solidFill>
              <a:ea typeface="ＭＳ Ｐゴシック"/>
              <a:cs typeface="ＭＳ Ｐゴシック"/>
            </a:endParaRPr>
          </a:p>
        </p:txBody>
      </p:sp>
      <p:sp>
        <p:nvSpPr>
          <p:cNvPr id="11267" name="Rectangle 3"/>
          <p:cNvSpPr>
            <a:spLocks noGrp="1" noChangeArrowheads="1"/>
          </p:cNvSpPr>
          <p:nvPr>
            <p:ph type="body" idx="4294967295"/>
          </p:nvPr>
        </p:nvSpPr>
        <p:spPr>
          <a:xfrm>
            <a:off x="488950" y="2341563"/>
            <a:ext cx="8296275" cy="3873500"/>
          </a:xfrm>
        </p:spPr>
        <p:txBody>
          <a:bodyPr/>
          <a:lstStyle/>
          <a:p>
            <a:pPr marL="0" indent="0"/>
            <a:r>
              <a:rPr lang="en-US" sz="2800" dirty="0" smtClean="0">
                <a:solidFill>
                  <a:srgbClr val="002060"/>
                </a:solidFill>
                <a:ea typeface="ＭＳ Ｐゴシック"/>
                <a:cs typeface="ＭＳ Ｐゴシック"/>
              </a:rPr>
              <a:t>…</a:t>
            </a:r>
            <a:r>
              <a:rPr lang="en-US" sz="2800" dirty="0" smtClean="0">
                <a:solidFill>
                  <a:schemeClr val="tx1"/>
                </a:solidFill>
                <a:ea typeface="ＭＳ Ｐゴシック"/>
                <a:cs typeface="ＭＳ Ｐゴシック"/>
              </a:rPr>
              <a:t>the amount of time and energy students invest in </a:t>
            </a:r>
            <a:r>
              <a:rPr lang="en-US" sz="2800" dirty="0" smtClean="0">
                <a:ea typeface="ＭＳ Ｐゴシック"/>
                <a:cs typeface="ＭＳ Ｐゴシック"/>
              </a:rPr>
              <a:t>meaningful educational practices</a:t>
            </a:r>
          </a:p>
          <a:p>
            <a:pPr marL="0" indent="0"/>
            <a:r>
              <a:rPr lang="en-US" sz="2800" dirty="0" smtClean="0">
                <a:solidFill>
                  <a:schemeClr val="tx1"/>
                </a:solidFill>
                <a:ea typeface="ＭＳ Ｐゴシック"/>
                <a:cs typeface="ＭＳ Ｐゴシック"/>
              </a:rPr>
              <a:t>…the institutional practices and student behaviors </a:t>
            </a:r>
            <a:r>
              <a:rPr lang="en-US" sz="2800" dirty="0" smtClean="0">
                <a:ea typeface="ＭＳ Ｐゴシック"/>
                <a:cs typeface="ＭＳ Ｐゴシック"/>
              </a:rPr>
              <a:t>that are highly correlated with student learning and retention</a:t>
            </a:r>
          </a:p>
          <a:p>
            <a:pPr lvl="1">
              <a:buClr>
                <a:srgbClr val="AD2F0D"/>
              </a:buClr>
            </a:pPr>
            <a:endParaRPr lang="en-US" dirty="0" smtClean="0">
              <a:ea typeface="ＭＳ Ｐゴシック"/>
            </a:endParaRPr>
          </a:p>
        </p:txBody>
      </p:sp>
      <p:sp>
        <p:nvSpPr>
          <p:cNvPr id="6" name="Footer Placeholder 3"/>
          <p:cNvSpPr>
            <a:spLocks noGrp="1"/>
          </p:cNvSpPr>
          <p:nvPr>
            <p:ph type="ftr" sz="quarter" idx="10"/>
          </p:nvPr>
        </p:nvSpPr>
        <p:spPr/>
        <p:txBody>
          <a:bodyPr/>
          <a:lstStyle/>
          <a:p>
            <a:pPr>
              <a:defRPr/>
            </a:pPr>
            <a:endParaRPr lang="en-US" dirty="0" smtClean="0">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794326" y="1838036"/>
            <a:ext cx="7219373" cy="4499264"/>
          </a:xfrm>
        </p:spPr>
        <p:txBody>
          <a:bodyPr/>
          <a:lstStyle/>
          <a:p>
            <a:r>
              <a:rPr lang="en-US" sz="1800" dirty="0" smtClean="0">
                <a:solidFill>
                  <a:schemeClr val="tx1"/>
                </a:solidFill>
              </a:rPr>
              <a:t>FIRST:</a:t>
            </a:r>
          </a:p>
          <a:p>
            <a:r>
              <a:rPr lang="en-US" sz="1800" dirty="0" smtClean="0"/>
              <a:t>Working from your </a:t>
            </a:r>
            <a:r>
              <a:rPr lang="en-US" sz="1800" i="1" dirty="0" smtClean="0"/>
              <a:t>SENSE</a:t>
            </a:r>
            <a:r>
              <a:rPr lang="en-US" sz="1800" dirty="0" smtClean="0"/>
              <a:t> data, spend a few moments brainstorming preliminary recommendations to address the challenging score at your college.</a:t>
            </a:r>
          </a:p>
          <a:p>
            <a:r>
              <a:rPr lang="en-US" sz="1800" dirty="0" smtClean="0">
                <a:solidFill>
                  <a:schemeClr val="tx1"/>
                </a:solidFill>
              </a:rPr>
              <a:t>SECOND:</a:t>
            </a:r>
          </a:p>
          <a:p>
            <a:r>
              <a:rPr lang="en-US" sz="1800" u="sng" dirty="0" smtClean="0"/>
              <a:t>Choose one </a:t>
            </a:r>
            <a:r>
              <a:rPr lang="en-US" sz="1800" dirty="0" smtClean="0"/>
              <a:t>of the following tasks:</a:t>
            </a:r>
          </a:p>
          <a:p>
            <a:pPr>
              <a:buFont typeface="Wingdings" pitchFamily="2" charset="2"/>
              <a:buChar char="q"/>
            </a:pPr>
            <a:r>
              <a:rPr lang="en-US" b="0" dirty="0" smtClean="0"/>
              <a:t>Develop a plan to implement your recommendations to address the CHALLENGING SCORE at your college </a:t>
            </a:r>
          </a:p>
          <a:p>
            <a:pPr>
              <a:buFont typeface="Wingdings" pitchFamily="2" charset="2"/>
              <a:buChar char="q"/>
            </a:pPr>
            <a:r>
              <a:rPr lang="en-US" b="0" dirty="0" smtClean="0"/>
              <a:t>Develop a plan to implement the HIGH-IMPACT/LOW-COST TACTICS previously identified</a:t>
            </a:r>
          </a:p>
          <a:p>
            <a:endParaRPr lang="en-US" sz="2000" dirty="0" smtClean="0"/>
          </a:p>
        </p:txBody>
      </p:sp>
      <p:sp>
        <p:nvSpPr>
          <p:cNvPr id="73731" name="Footer Placeholder 3"/>
          <p:cNvSpPr>
            <a:spLocks noGrp="1"/>
          </p:cNvSpPr>
          <p:nvPr>
            <p:ph type="ftr" sz="quarter" idx="10"/>
          </p:nvPr>
        </p:nvSpPr>
        <p:spPr>
          <a:noFill/>
        </p:spPr>
        <p:txBody>
          <a:bodyPr/>
          <a:lstStyle/>
          <a:p>
            <a:endParaRPr lang="en-US" dirty="0" smtClean="0">
              <a:latin typeface="Times" pitchFamily="18" charset="0"/>
            </a:endParaRPr>
          </a:p>
        </p:txBody>
      </p:sp>
      <p:sp>
        <p:nvSpPr>
          <p:cNvPr id="73732" name="Rectangle 2"/>
          <p:cNvSpPr>
            <a:spLocks noGrp="1" noChangeArrowheads="1"/>
          </p:cNvSpPr>
          <p:nvPr>
            <p:ph type="title"/>
          </p:nvPr>
        </p:nvSpPr>
        <p:spPr>
          <a:xfrm>
            <a:off x="258619" y="723900"/>
            <a:ext cx="8961582" cy="1079500"/>
          </a:xfrm>
        </p:spPr>
        <p:txBody>
          <a:bodyPr/>
          <a:lstStyle/>
          <a:p>
            <a:r>
              <a:rPr lang="en-US" sz="2400" dirty="0" smtClean="0"/>
              <a:t>College Teams Exercise</a:t>
            </a:r>
            <a:br>
              <a:rPr lang="en-US" sz="2400" dirty="0" smtClean="0"/>
            </a:br>
            <a:r>
              <a:rPr lang="en-US" sz="2400" dirty="0" smtClean="0">
                <a:solidFill>
                  <a:schemeClr val="accent1"/>
                </a:solidFill>
              </a:rPr>
              <a:t>Identifying Opportunities to Improve Student Engagement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xfrm>
            <a:off x="146050" y="6496050"/>
            <a:ext cx="8394700" cy="457200"/>
          </a:xfrm>
          <a:noFill/>
        </p:spPr>
        <p:txBody>
          <a:bodyPr/>
          <a:lstStyle/>
          <a:p>
            <a:endParaRPr lang="en-US" dirty="0" smtClean="0">
              <a:latin typeface="Times" pitchFamily="18" charset="0"/>
              <a:ea typeface="ＭＳ Ｐゴシック"/>
              <a:cs typeface="ＭＳ Ｐゴシック"/>
            </a:endParaRPr>
          </a:p>
        </p:txBody>
      </p:sp>
      <p:sp>
        <p:nvSpPr>
          <p:cNvPr id="75779" name="Rectangle 2"/>
          <p:cNvSpPr>
            <a:spLocks noGrp="1" noChangeArrowheads="1"/>
          </p:cNvSpPr>
          <p:nvPr>
            <p:ph type="title"/>
          </p:nvPr>
        </p:nvSpPr>
        <p:spPr>
          <a:xfrm>
            <a:off x="481013" y="439738"/>
            <a:ext cx="7632700" cy="1079500"/>
          </a:xfrm>
        </p:spPr>
        <p:txBody>
          <a:bodyPr/>
          <a:lstStyle/>
          <a:p>
            <a:r>
              <a:rPr lang="en-US" i="1" smtClean="0">
                <a:solidFill>
                  <a:schemeClr val="tx1"/>
                </a:solidFill>
                <a:ea typeface="ＭＳ Ｐゴシック"/>
                <a:cs typeface="ＭＳ Ｐゴシック"/>
              </a:rPr>
              <a:t>Group Activity:</a:t>
            </a:r>
            <a:endParaRPr lang="en-US" smtClean="0">
              <a:solidFill>
                <a:schemeClr val="tx1"/>
              </a:solidFill>
              <a:latin typeface="Times New Roman" pitchFamily="18" charset="0"/>
              <a:ea typeface="ＭＳ Ｐゴシック"/>
              <a:cs typeface="ＭＳ Ｐゴシック"/>
            </a:endParaRPr>
          </a:p>
        </p:txBody>
      </p:sp>
      <p:sp>
        <p:nvSpPr>
          <p:cNvPr id="25604" name="Rectangle 3"/>
          <p:cNvSpPr>
            <a:spLocks noGrp="1" noChangeArrowheads="1"/>
          </p:cNvSpPr>
          <p:nvPr>
            <p:ph type="body" idx="1"/>
          </p:nvPr>
        </p:nvSpPr>
        <p:spPr>
          <a:xfrm>
            <a:off x="461963" y="1509713"/>
            <a:ext cx="8432800" cy="4279900"/>
          </a:xfrm>
        </p:spPr>
        <p:txBody>
          <a:bodyPr/>
          <a:lstStyle/>
          <a:p>
            <a:pPr marL="0" indent="0"/>
            <a:r>
              <a:rPr lang="en-US" sz="2000" i="1" dirty="0" smtClean="0">
                <a:solidFill>
                  <a:srgbClr val="002060"/>
                </a:solidFill>
                <a:ea typeface="ＭＳ Ｐゴシック"/>
                <a:cs typeface="ＭＳ Ｐゴシック"/>
              </a:rPr>
              <a:t>Spend a few minutes thinking individually about entering student engagement…</a:t>
            </a:r>
          </a:p>
          <a:p>
            <a:pPr marL="0" indent="0"/>
            <a:r>
              <a:rPr lang="en-US" sz="2000" i="1" dirty="0" smtClean="0">
                <a:solidFill>
                  <a:srgbClr val="002060"/>
                </a:solidFill>
                <a:ea typeface="ＭＳ Ｐゴシック"/>
                <a:cs typeface="ＭＳ Ｐゴシック"/>
              </a:rPr>
              <a:t>On an </a:t>
            </a:r>
            <a:r>
              <a:rPr lang="en-US" sz="2000" i="1" dirty="0" smtClean="0">
                <a:solidFill>
                  <a:srgbClr val="FF9933"/>
                </a:solidFill>
                <a:ea typeface="ＭＳ Ｐゴシック"/>
                <a:cs typeface="ＭＳ Ｐゴシック"/>
              </a:rPr>
              <a:t>ORANGE</a:t>
            </a:r>
            <a:r>
              <a:rPr lang="en-US" sz="2000" i="1" dirty="0" smtClean="0">
                <a:solidFill>
                  <a:srgbClr val="002060"/>
                </a:solidFill>
                <a:ea typeface="ＭＳ Ｐゴシック"/>
                <a:cs typeface="ＭＳ Ｐゴシック"/>
              </a:rPr>
              <a:t> Post-it, write one </a:t>
            </a:r>
            <a:r>
              <a:rPr lang="en-US" sz="2000" i="1" dirty="0" smtClean="0">
                <a:solidFill>
                  <a:srgbClr val="AD2F0D"/>
                </a:solidFill>
                <a:ea typeface="ＭＳ Ｐゴシック"/>
                <a:cs typeface="ＭＳ Ｐゴシック"/>
              </a:rPr>
              <a:t>“I want” </a:t>
            </a:r>
            <a:endParaRPr lang="en-US" sz="2000" i="1" dirty="0" smtClean="0">
              <a:solidFill>
                <a:srgbClr val="002060"/>
              </a:solidFill>
              <a:ea typeface="ＭＳ Ｐゴシック"/>
              <a:cs typeface="ＭＳ Ｐゴシック"/>
            </a:endParaRPr>
          </a:p>
          <a:p>
            <a:pPr marL="0" indent="0"/>
            <a:r>
              <a:rPr lang="en-US" sz="2000" i="1" dirty="0" smtClean="0">
                <a:solidFill>
                  <a:srgbClr val="002060"/>
                </a:solidFill>
                <a:ea typeface="ＭＳ Ｐゴシック"/>
                <a:cs typeface="ＭＳ Ｐゴシック"/>
              </a:rPr>
              <a:t>On a </a:t>
            </a:r>
            <a:r>
              <a:rPr lang="en-US" sz="2000" i="1" dirty="0" smtClean="0">
                <a:solidFill>
                  <a:srgbClr val="00B050"/>
                </a:solidFill>
                <a:ea typeface="ＭＳ Ｐゴシック"/>
                <a:cs typeface="ＭＳ Ｐゴシック"/>
              </a:rPr>
              <a:t>GREEN</a:t>
            </a:r>
            <a:r>
              <a:rPr lang="en-US" sz="2000" i="1" dirty="0" smtClean="0">
                <a:solidFill>
                  <a:srgbClr val="002060"/>
                </a:solidFill>
                <a:ea typeface="ＭＳ Ｐゴシック"/>
                <a:cs typeface="ＭＳ Ｐゴシック"/>
              </a:rPr>
              <a:t> Post-it, write one </a:t>
            </a:r>
            <a:r>
              <a:rPr lang="en-US" sz="2000" i="1" dirty="0" smtClean="0">
                <a:solidFill>
                  <a:srgbClr val="AD2F0D"/>
                </a:solidFill>
                <a:ea typeface="ＭＳ Ｐゴシック"/>
                <a:cs typeface="ＭＳ Ｐゴシック"/>
              </a:rPr>
              <a:t>“I will”</a:t>
            </a:r>
          </a:p>
          <a:p>
            <a:pPr marL="0" indent="0"/>
            <a:r>
              <a:rPr lang="en-US" sz="2000" i="1" dirty="0" smtClean="0">
                <a:solidFill>
                  <a:srgbClr val="002060"/>
                </a:solidFill>
                <a:ea typeface="ＭＳ Ｐゴシック"/>
                <a:cs typeface="ＭＳ Ｐゴシック"/>
              </a:rPr>
              <a:t>Discuss with your group.  Fill out additional Post-its with new ideas generated by your discussion.</a:t>
            </a:r>
          </a:p>
          <a:p>
            <a:pPr marL="0" indent="0"/>
            <a:r>
              <a:rPr lang="en-US" sz="2000" i="1" dirty="0" smtClean="0">
                <a:solidFill>
                  <a:srgbClr val="002060"/>
                </a:solidFill>
                <a:ea typeface="ＭＳ Ｐゴシック"/>
                <a:cs typeface="ＭＳ Ｐゴシック"/>
              </a:rPr>
              <a:t>Post on the walls.</a:t>
            </a:r>
          </a:p>
          <a:p>
            <a:pPr marL="0" indent="0"/>
            <a:r>
              <a:rPr lang="en-US" sz="2800" i="1" dirty="0" smtClean="0">
                <a:solidFill>
                  <a:srgbClr val="AD2F0D"/>
                </a:solidFill>
                <a:ea typeface="ＭＳ Ｐゴシック"/>
                <a:cs typeface="ＭＳ Ｐゴシック"/>
              </a:rPr>
              <a:t>What one thing are you personally committed to do this year to improve entering student engagement?</a:t>
            </a:r>
          </a:p>
          <a:p>
            <a:pPr marL="0" indent="0"/>
            <a:endParaRPr lang="en-US" sz="2000" i="1" dirty="0" smtClean="0">
              <a:solidFill>
                <a:srgbClr val="AD2F0D"/>
              </a:solidFill>
              <a:ea typeface="ＭＳ Ｐゴシック"/>
              <a:cs typeface="ＭＳ Ｐゴシック"/>
            </a:endParaRPr>
          </a:p>
          <a:p>
            <a:pPr marL="0" indent="0"/>
            <a:endParaRPr lang="en-US" sz="2000" i="1" dirty="0" smtClean="0">
              <a:solidFill>
                <a:srgbClr val="AD2F0D"/>
              </a:solidFill>
              <a:ea typeface="ＭＳ Ｐゴシック"/>
              <a:cs typeface="ＭＳ Ｐゴシック"/>
            </a:endParaRPr>
          </a:p>
          <a:p>
            <a:pPr marL="0" indent="0"/>
            <a:endParaRPr lang="en-US" dirty="0" smtClean="0">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500"/>
                                        <p:tgtEl>
                                          <p:spTgt spid="2560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animEffect transition="in" filter="fade">
                                      <p:cBhvr>
                                        <p:cTn id="11" dur="500"/>
                                        <p:tgtEl>
                                          <p:spTgt spid="2560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604">
                                            <p:txEl>
                                              <p:pRg st="2" end="2"/>
                                            </p:txEl>
                                          </p:spTgt>
                                        </p:tgtEl>
                                        <p:attrNameLst>
                                          <p:attrName>style.visibility</p:attrName>
                                        </p:attrNameLst>
                                      </p:cBhvr>
                                      <p:to>
                                        <p:strVal val="visible"/>
                                      </p:to>
                                    </p:set>
                                    <p:animEffect transition="in" filter="fade">
                                      <p:cBhvr>
                                        <p:cTn id="16" dur="500"/>
                                        <p:tgtEl>
                                          <p:spTgt spid="2560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604">
                                            <p:txEl>
                                              <p:pRg st="3" end="3"/>
                                            </p:txEl>
                                          </p:spTgt>
                                        </p:tgtEl>
                                        <p:attrNameLst>
                                          <p:attrName>style.visibility</p:attrName>
                                        </p:attrNameLst>
                                      </p:cBhvr>
                                      <p:to>
                                        <p:strVal val="visible"/>
                                      </p:to>
                                    </p:set>
                                    <p:animEffect transition="in" filter="fade">
                                      <p:cBhvr>
                                        <p:cTn id="21" dur="500"/>
                                        <p:tgtEl>
                                          <p:spTgt spid="25604">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5604">
                                            <p:txEl>
                                              <p:pRg st="4" end="4"/>
                                            </p:txEl>
                                          </p:spTgt>
                                        </p:tgtEl>
                                        <p:attrNameLst>
                                          <p:attrName>style.visibility</p:attrName>
                                        </p:attrNameLst>
                                      </p:cBhvr>
                                      <p:to>
                                        <p:strVal val="visible"/>
                                      </p:to>
                                    </p:set>
                                    <p:animEffect transition="in" filter="fade">
                                      <p:cBhvr>
                                        <p:cTn id="25" dur="500"/>
                                        <p:tgtEl>
                                          <p:spTgt spid="2560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604">
                                            <p:txEl>
                                              <p:pRg st="5" end="5"/>
                                            </p:txEl>
                                          </p:spTgt>
                                        </p:tgtEl>
                                        <p:attrNameLst>
                                          <p:attrName>style.visibility</p:attrName>
                                        </p:attrNameLst>
                                      </p:cBhvr>
                                      <p:to>
                                        <p:strVal val="visible"/>
                                      </p:to>
                                    </p:set>
                                    <p:animEffect transition="in" filter="fade">
                                      <p:cBhvr>
                                        <p:cTn id="30" dur="500"/>
                                        <p:tgtEl>
                                          <p:spTgt spid="256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US" dirty="0" smtClean="0">
                <a:ea typeface="ＭＳ Ｐゴシック"/>
                <a:cs typeface="ＭＳ Ｐゴシック"/>
              </a:rPr>
              <a:t>Why focus on student engagement?</a:t>
            </a:r>
          </a:p>
        </p:txBody>
      </p:sp>
      <p:sp>
        <p:nvSpPr>
          <p:cNvPr id="4" name="Content Placeholder 3"/>
          <p:cNvSpPr>
            <a:spLocks noGrp="1"/>
          </p:cNvSpPr>
          <p:nvPr>
            <p:ph idx="1"/>
          </p:nvPr>
        </p:nvSpPr>
        <p:spPr>
          <a:xfrm>
            <a:off x="488950" y="2133600"/>
            <a:ext cx="8253413" cy="4279900"/>
          </a:xfrm>
        </p:spPr>
        <p:txBody>
          <a:bodyPr/>
          <a:lstStyle/>
          <a:p>
            <a:pPr lvl="1">
              <a:buClr>
                <a:srgbClr val="993300"/>
              </a:buClr>
              <a:defRPr/>
            </a:pPr>
            <a:r>
              <a:rPr lang="en-US" sz="2000" dirty="0" smtClean="0">
                <a:solidFill>
                  <a:srgbClr val="762617"/>
                </a:solidFill>
              </a:rPr>
              <a:t>Decades of research on undergraduate student learning, persistence, and success (Tinto, Astin, McClenney, et al.)</a:t>
            </a:r>
          </a:p>
          <a:p>
            <a:pPr lvl="1">
              <a:buClr>
                <a:srgbClr val="993300"/>
              </a:buClr>
              <a:defRPr/>
            </a:pPr>
            <a:r>
              <a:rPr lang="en-US" sz="2000" i="1" dirty="0" smtClean="0">
                <a:solidFill>
                  <a:srgbClr val="762617"/>
                </a:solidFill>
              </a:rPr>
              <a:t>CCSSE</a:t>
            </a:r>
            <a:r>
              <a:rPr lang="en-US" sz="2000" dirty="0" smtClean="0">
                <a:solidFill>
                  <a:srgbClr val="762617"/>
                </a:solidFill>
              </a:rPr>
              <a:t> Validation Study</a:t>
            </a:r>
          </a:p>
          <a:p>
            <a:pPr lvl="1">
              <a:buClr>
                <a:srgbClr val="993300"/>
              </a:buClr>
              <a:defRPr/>
            </a:pPr>
            <a:r>
              <a:rPr lang="en-US" sz="2000" dirty="0" smtClean="0">
                <a:solidFill>
                  <a:srgbClr val="762617"/>
                </a:solidFill>
              </a:rPr>
              <a:t>Qualitative research</a:t>
            </a:r>
          </a:p>
          <a:p>
            <a:pPr marL="1588" lvl="1" indent="-1588">
              <a:spcBef>
                <a:spcPct val="20000"/>
              </a:spcBef>
              <a:spcAft>
                <a:spcPts val="600"/>
              </a:spcAft>
              <a:buClrTx/>
              <a:buSzTx/>
              <a:buFont typeface="Wingdings" pitchFamily="2" charset="2"/>
              <a:buNone/>
              <a:defRPr/>
            </a:pPr>
            <a:r>
              <a:rPr lang="en-US" sz="2500" i="1" dirty="0" smtClean="0">
                <a:solidFill>
                  <a:srgbClr val="002060"/>
                </a:solidFill>
                <a:ea typeface="ＭＳ Ｐゴシック" pitchFamily="-80" charset="-128"/>
              </a:rPr>
              <a:t/>
            </a:r>
            <a:br>
              <a:rPr lang="en-US" sz="2500" i="1" dirty="0" smtClean="0">
                <a:solidFill>
                  <a:srgbClr val="002060"/>
                </a:solidFill>
                <a:ea typeface="ＭＳ Ｐゴシック" pitchFamily="-80" charset="-128"/>
              </a:rPr>
            </a:br>
            <a:r>
              <a:rPr lang="en-US" sz="2800" i="1" dirty="0" smtClean="0">
                <a:solidFill>
                  <a:srgbClr val="002060"/>
                </a:solidFill>
                <a:ea typeface="ＭＳ Ｐゴシック" pitchFamily="-80" charset="-128"/>
              </a:rPr>
              <a:t>INSTITUTIONS </a:t>
            </a:r>
            <a:r>
              <a:rPr lang="en-US" sz="2400" i="1" dirty="0" smtClean="0">
                <a:solidFill>
                  <a:srgbClr val="002060"/>
                </a:solidFill>
                <a:ea typeface="ＭＳ Ｐゴシック" pitchFamily="-80" charset="-128"/>
              </a:rPr>
              <a:t>can use student engagement strategies to improve student retention and learning.</a:t>
            </a:r>
            <a:endParaRPr lang="en-US" sz="2500" i="1" dirty="0" smtClean="0">
              <a:solidFill>
                <a:srgbClr val="002060"/>
              </a:solidFill>
              <a:ea typeface="ＭＳ Ｐゴシック" pitchFamily="-80" charset="-128"/>
            </a:endParaRPr>
          </a:p>
          <a:p>
            <a:pPr>
              <a:defRPr/>
            </a:pPr>
            <a:endParaRPr lang="en-US" dirty="0" smtClean="0"/>
          </a:p>
          <a:p>
            <a:pPr>
              <a:defRPr/>
            </a:pPr>
            <a:endParaRPr lang="en-US" dirty="0"/>
          </a:p>
        </p:txBody>
      </p:sp>
      <p:sp>
        <p:nvSpPr>
          <p:cNvPr id="5" name="Footer Placeholder 3"/>
          <p:cNvSpPr>
            <a:spLocks noGrp="1"/>
          </p:cNvSpPr>
          <p:nvPr>
            <p:ph type="ftr" sz="quarter" idx="10"/>
          </p:nvPr>
        </p:nvSpPr>
        <p:spPr/>
        <p:txBody>
          <a:bodyPr/>
          <a:lstStyle/>
          <a:p>
            <a:pPr>
              <a:defRPr/>
            </a:pPr>
            <a:endParaRPr lang="en-US" dirty="0" smtClean="0">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7975" y="755650"/>
            <a:ext cx="8655050" cy="754063"/>
          </a:xfrm>
        </p:spPr>
        <p:txBody>
          <a:bodyPr/>
          <a:lstStyle/>
          <a:p>
            <a:r>
              <a:rPr lang="en-US" sz="3200" i="1" dirty="0" smtClean="0">
                <a:latin typeface="Arial" charset="0"/>
                <a:cs typeface="Arial" charset="0"/>
              </a:rPr>
              <a:t>SENSE:</a:t>
            </a:r>
            <a:r>
              <a:rPr lang="en-US" sz="3200" dirty="0" smtClean="0">
                <a:latin typeface="Arial" charset="0"/>
                <a:cs typeface="Arial" charset="0"/>
              </a:rPr>
              <a:t> A Tool for Improvement</a:t>
            </a:r>
            <a:endParaRPr lang="en-US" sz="3200" dirty="0" smtClean="0">
              <a:solidFill>
                <a:schemeClr val="accent1"/>
              </a:solidFill>
              <a:latin typeface="Arial" charset="0"/>
              <a:ea typeface="ＭＳ Ｐゴシック" pitchFamily="-109" charset="-128"/>
              <a:cs typeface="Arial" charset="0"/>
            </a:endParaRPr>
          </a:p>
        </p:txBody>
      </p:sp>
      <p:sp>
        <p:nvSpPr>
          <p:cNvPr id="22531" name="Rectangle 3"/>
          <p:cNvSpPr>
            <a:spLocks noGrp="1" noChangeArrowheads="1"/>
          </p:cNvSpPr>
          <p:nvPr>
            <p:ph idx="1"/>
          </p:nvPr>
        </p:nvSpPr>
        <p:spPr>
          <a:xfrm>
            <a:off x="419100" y="1574800"/>
            <a:ext cx="5080000" cy="4668838"/>
          </a:xfrm>
        </p:spPr>
        <p:txBody>
          <a:bodyPr/>
          <a:lstStyle/>
          <a:p>
            <a:pPr lvl="1" indent="-400050"/>
            <a:r>
              <a:rPr lang="en-US" sz="2000" i="1" smtClean="0">
                <a:latin typeface="Arial" charset="0"/>
                <a:ea typeface="ＭＳ Ｐゴシック" pitchFamily="-109" charset="-128"/>
                <a:cs typeface="Arial" charset="0"/>
              </a:rPr>
              <a:t>SENSE</a:t>
            </a:r>
            <a:r>
              <a:rPr lang="en-US" sz="2000" smtClean="0">
                <a:latin typeface="Arial" charset="0"/>
                <a:ea typeface="ＭＳ Ｐゴシック" pitchFamily="-109" charset="-128"/>
                <a:cs typeface="Arial" charset="0"/>
              </a:rPr>
              <a:t> provides data that</a:t>
            </a:r>
          </a:p>
          <a:p>
            <a:pPr lvl="1" indent="-400050">
              <a:buFont typeface="Arial" charset="0"/>
              <a:buChar char="•"/>
            </a:pPr>
            <a:r>
              <a:rPr lang="en-US" sz="2000" smtClean="0">
                <a:latin typeface="Arial" charset="0"/>
                <a:ea typeface="ＭＳ Ｐゴシック" pitchFamily="-109" charset="-128"/>
                <a:cs typeface="Arial" charset="0"/>
              </a:rPr>
              <a:t>focus on first impressions, entering processes, classroom experiences and other special topics</a:t>
            </a:r>
          </a:p>
          <a:p>
            <a:pPr lvl="1" indent="-400050">
              <a:buFont typeface="Arial" charset="0"/>
              <a:buChar char="•"/>
            </a:pPr>
            <a:r>
              <a:rPr lang="en-US" sz="2000" smtClean="0">
                <a:latin typeface="Arial" charset="0"/>
                <a:ea typeface="ＭＳ Ｐゴシック" pitchFamily="-109" charset="-128"/>
                <a:cs typeface="Arial" charset="0"/>
              </a:rPr>
              <a:t>are grounded in research about what works to retain and support entering students</a:t>
            </a:r>
          </a:p>
          <a:p>
            <a:pPr lvl="1" indent="-400050">
              <a:buFont typeface="Arial" charset="0"/>
              <a:buChar char="•"/>
            </a:pPr>
            <a:r>
              <a:rPr lang="en-US" sz="2000" smtClean="0">
                <a:latin typeface="Arial" charset="0"/>
                <a:ea typeface="ＭＳ Ｐゴシック" pitchFamily="-109" charset="-128"/>
                <a:cs typeface="Arial" charset="0"/>
              </a:rPr>
              <a:t>identify and help colleges learn from practices that engage entering students, and</a:t>
            </a:r>
          </a:p>
          <a:p>
            <a:pPr lvl="1" indent="-400050">
              <a:buFont typeface="Arial" charset="0"/>
              <a:buChar char="•"/>
            </a:pPr>
            <a:r>
              <a:rPr lang="en-US" sz="2000" smtClean="0">
                <a:latin typeface="Arial" charset="0"/>
                <a:ea typeface="ＭＳ Ｐゴシック" pitchFamily="-109" charset="-128"/>
                <a:cs typeface="Arial" charset="0"/>
              </a:rPr>
              <a:t>identify areas for improvement</a:t>
            </a:r>
          </a:p>
        </p:txBody>
      </p:sp>
      <p:sp>
        <p:nvSpPr>
          <p:cNvPr id="22532" name="Footer Placeholder 3"/>
          <p:cNvSpPr>
            <a:spLocks noGrp="1"/>
          </p:cNvSpPr>
          <p:nvPr>
            <p:ph type="ftr" sz="quarter" idx="10"/>
          </p:nvPr>
        </p:nvSpPr>
        <p:spPr>
          <a:noFill/>
        </p:spPr>
        <p:txBody>
          <a:bodyPr/>
          <a:lstStyle/>
          <a:p>
            <a:endParaRPr lang="en-US" dirty="0" smtClean="0">
              <a:latin typeface="Arial Narrow" pitchFamily="34" charset="0"/>
            </a:endParaRPr>
          </a:p>
        </p:txBody>
      </p:sp>
      <p:pic>
        <p:nvPicPr>
          <p:cNvPr id="942084" name="Picture 4" descr="do-not-distribute-final-survey-1"/>
          <p:cNvPicPr>
            <a:picLocks noChangeAspect="1" noChangeArrowheads="1"/>
          </p:cNvPicPr>
          <p:nvPr/>
        </p:nvPicPr>
        <p:blipFill>
          <a:blip r:embed="rId3"/>
          <a:srcRect/>
          <a:stretch>
            <a:fillRect/>
          </a:stretch>
        </p:blipFill>
        <p:spPr bwMode="auto">
          <a:xfrm>
            <a:off x="5619750" y="2108200"/>
            <a:ext cx="2952750" cy="3822700"/>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ooter Placeholder 1"/>
          <p:cNvSpPr>
            <a:spLocks noGrp="1"/>
          </p:cNvSpPr>
          <p:nvPr>
            <p:ph type="ftr" sz="quarter" idx="10"/>
          </p:nvPr>
        </p:nvSpPr>
        <p:spPr>
          <a:noFill/>
        </p:spPr>
        <p:txBody>
          <a:bodyPr/>
          <a:lstStyle/>
          <a:p>
            <a:endParaRPr lang="en-US" dirty="0" smtClean="0">
              <a:latin typeface="Arial Narrow" pitchFamily="34" charset="0"/>
            </a:endParaRPr>
          </a:p>
        </p:txBody>
      </p:sp>
      <p:sp>
        <p:nvSpPr>
          <p:cNvPr id="17410" name="Text Placeholder 3"/>
          <p:cNvSpPr>
            <a:spLocks noGrp="1"/>
          </p:cNvSpPr>
          <p:nvPr>
            <p:ph type="body" idx="4294967295"/>
          </p:nvPr>
        </p:nvSpPr>
        <p:spPr>
          <a:xfrm>
            <a:off x="0" y="609600"/>
            <a:ext cx="3914775" cy="581891"/>
          </a:xfrm>
        </p:spPr>
        <p:txBody>
          <a:bodyPr/>
          <a:lstStyle/>
          <a:p>
            <a:r>
              <a:rPr lang="en-US" sz="3600" dirty="0" smtClean="0">
                <a:ea typeface="ＭＳ Ｐゴシック" pitchFamily="-109" charset="-128"/>
              </a:rPr>
              <a:t>           </a:t>
            </a:r>
            <a:r>
              <a:rPr lang="en-US" sz="3600" i="1" dirty="0" smtClean="0">
                <a:solidFill>
                  <a:schemeClr val="tx1"/>
                </a:solidFill>
                <a:ea typeface="ＭＳ Ｐゴシック" pitchFamily="-109" charset="-128"/>
              </a:rPr>
              <a:t>CCSSE  </a:t>
            </a:r>
            <a:r>
              <a:rPr lang="en-US" dirty="0" smtClean="0">
                <a:ea typeface="ＭＳ Ｐゴシック" pitchFamily="-109" charset="-128"/>
              </a:rPr>
              <a:t>		</a:t>
            </a:r>
          </a:p>
        </p:txBody>
      </p:sp>
      <p:sp>
        <p:nvSpPr>
          <p:cNvPr id="17411" name="Content Placeholder 4"/>
          <p:cNvSpPr>
            <a:spLocks noGrp="1"/>
          </p:cNvSpPr>
          <p:nvPr>
            <p:ph sz="half" idx="4294967295"/>
          </p:nvPr>
        </p:nvSpPr>
        <p:spPr>
          <a:xfrm>
            <a:off x="738909" y="1477819"/>
            <a:ext cx="3301278" cy="4648344"/>
          </a:xfrm>
        </p:spPr>
        <p:txBody>
          <a:bodyPr/>
          <a:lstStyle/>
          <a:p>
            <a:pPr marL="0" indent="0">
              <a:buFont typeface="Arial" pitchFamily="34" charset="0"/>
              <a:buChar char="•"/>
            </a:pPr>
            <a:r>
              <a:rPr lang="en-US" sz="1800" dirty="0" smtClean="0">
                <a:latin typeface="Arial" pitchFamily="34" charset="0"/>
                <a:ea typeface="ＭＳ Ｐゴシック" pitchFamily="-109" charset="-128"/>
                <a:cs typeface="Arial" pitchFamily="34" charset="0"/>
              </a:rPr>
              <a:t>Sampling Frame:  All credit courses excluding lower-level ESL &amp; Distance Learning</a:t>
            </a:r>
          </a:p>
          <a:p>
            <a:pPr marL="0" indent="0">
              <a:buFont typeface="Arial" pitchFamily="34" charset="0"/>
              <a:buChar char="•"/>
            </a:pPr>
            <a:r>
              <a:rPr lang="en-US" sz="1800" dirty="0" smtClean="0">
                <a:latin typeface="Arial" pitchFamily="34" charset="0"/>
                <a:ea typeface="ＭＳ Ｐゴシック" pitchFamily="-109" charset="-128"/>
                <a:cs typeface="Arial" pitchFamily="34" charset="0"/>
              </a:rPr>
              <a:t>Random sample drawn from Course File – Actual Enrollments</a:t>
            </a:r>
          </a:p>
          <a:p>
            <a:pPr marL="0" indent="0">
              <a:buFont typeface="Arial" pitchFamily="34" charset="0"/>
              <a:buChar char="•"/>
            </a:pPr>
            <a:r>
              <a:rPr lang="en-US" sz="1800" dirty="0" smtClean="0">
                <a:latin typeface="Arial" pitchFamily="34" charset="0"/>
                <a:ea typeface="ＭＳ Ｐゴシック" pitchFamily="-109" charset="-128"/>
                <a:cs typeface="Arial" pitchFamily="34" charset="0"/>
              </a:rPr>
              <a:t>In-class administration – throughout spring academic term</a:t>
            </a:r>
          </a:p>
          <a:p>
            <a:pPr marL="0" indent="0">
              <a:buFont typeface="Arial" pitchFamily="34" charset="0"/>
              <a:buChar char="•"/>
            </a:pPr>
            <a:r>
              <a:rPr lang="en-US" sz="1800" dirty="0" smtClean="0">
                <a:latin typeface="Arial" pitchFamily="34" charset="0"/>
                <a:ea typeface="ＭＳ Ｐゴシック" pitchFamily="-109" charset="-128"/>
                <a:cs typeface="Arial" pitchFamily="34" charset="0"/>
              </a:rPr>
              <a:t>Reporting based on All Respondents</a:t>
            </a:r>
          </a:p>
        </p:txBody>
      </p:sp>
      <p:sp>
        <p:nvSpPr>
          <p:cNvPr id="17412" name="Text Placeholder 5"/>
          <p:cNvSpPr>
            <a:spLocks noGrp="1"/>
          </p:cNvSpPr>
          <p:nvPr>
            <p:ph type="body" sz="quarter" idx="4294967295"/>
          </p:nvPr>
        </p:nvSpPr>
        <p:spPr>
          <a:xfrm>
            <a:off x="4719782" y="655782"/>
            <a:ext cx="3343563" cy="609600"/>
          </a:xfrm>
        </p:spPr>
        <p:txBody>
          <a:bodyPr/>
          <a:lstStyle/>
          <a:p>
            <a:r>
              <a:rPr lang="en-US" sz="3600" dirty="0" smtClean="0">
                <a:ea typeface="ＭＳ Ｐゴシック" pitchFamily="-109" charset="-128"/>
              </a:rPr>
              <a:t>      </a:t>
            </a:r>
            <a:r>
              <a:rPr lang="en-US" sz="3600" i="1" dirty="0" smtClean="0">
                <a:solidFill>
                  <a:schemeClr val="tx1"/>
                </a:solidFill>
                <a:ea typeface="ＭＳ Ｐゴシック" pitchFamily="-109" charset="-128"/>
              </a:rPr>
              <a:t>SENSE</a:t>
            </a:r>
          </a:p>
        </p:txBody>
      </p:sp>
      <p:sp>
        <p:nvSpPr>
          <p:cNvPr id="17413" name="Content Placeholder 6"/>
          <p:cNvSpPr>
            <a:spLocks noGrp="1"/>
          </p:cNvSpPr>
          <p:nvPr>
            <p:ph sz="quarter" idx="4294967295"/>
          </p:nvPr>
        </p:nvSpPr>
        <p:spPr>
          <a:xfrm>
            <a:off x="4645891" y="1450109"/>
            <a:ext cx="3860799" cy="4676054"/>
          </a:xfrm>
        </p:spPr>
        <p:txBody>
          <a:bodyPr/>
          <a:lstStyle/>
          <a:p>
            <a:pPr marL="0" indent="0">
              <a:buFont typeface="Arial" pitchFamily="34" charset="0"/>
              <a:buChar char="•"/>
            </a:pPr>
            <a:r>
              <a:rPr lang="en-US" sz="1800" dirty="0" smtClean="0">
                <a:latin typeface="Arial" pitchFamily="34" charset="0"/>
                <a:ea typeface="ＭＳ Ｐゴシック" pitchFamily="-109" charset="-128"/>
                <a:cs typeface="Arial" pitchFamily="34" charset="0"/>
              </a:rPr>
              <a:t>Sampling Frame:  All developmental courses and first college-level English and math course(s) excluding lower-level ESL &amp; Distance Learning</a:t>
            </a:r>
          </a:p>
          <a:p>
            <a:pPr marL="0" indent="0">
              <a:buFont typeface="Arial" pitchFamily="34" charset="0"/>
              <a:buChar char="•"/>
            </a:pPr>
            <a:r>
              <a:rPr lang="en-US" sz="1800" dirty="0" smtClean="0">
                <a:latin typeface="Arial" pitchFamily="34" charset="0"/>
                <a:ea typeface="ＭＳ Ｐゴシック" pitchFamily="-109" charset="-128"/>
                <a:cs typeface="Arial" pitchFamily="34" charset="0"/>
              </a:rPr>
              <a:t>Random sample drawn from Course File– Projected (Maximum) Enrollments</a:t>
            </a:r>
          </a:p>
          <a:p>
            <a:pPr marL="0" indent="0">
              <a:buFont typeface="Arial" pitchFamily="34" charset="0"/>
              <a:buChar char="•"/>
            </a:pPr>
            <a:r>
              <a:rPr lang="en-US" sz="1800" dirty="0" smtClean="0">
                <a:latin typeface="Arial" pitchFamily="34" charset="0"/>
                <a:ea typeface="ＭＳ Ｐゴシック" pitchFamily="-109" charset="-128"/>
                <a:cs typeface="Arial" pitchFamily="34" charset="0"/>
              </a:rPr>
              <a:t>In-class administration – 4</a:t>
            </a:r>
            <a:r>
              <a:rPr lang="en-US" sz="1800" baseline="30000" dirty="0" smtClean="0">
                <a:latin typeface="Arial" pitchFamily="34" charset="0"/>
                <a:ea typeface="ＭＳ Ｐゴシック" pitchFamily="-109" charset="-128"/>
                <a:cs typeface="Arial" pitchFamily="34" charset="0"/>
              </a:rPr>
              <a:t>th</a:t>
            </a:r>
            <a:r>
              <a:rPr lang="en-US" sz="1800" dirty="0" smtClean="0">
                <a:latin typeface="Arial" pitchFamily="34" charset="0"/>
                <a:ea typeface="ＭＳ Ｐゴシック" pitchFamily="-109" charset="-128"/>
                <a:cs typeface="Arial" pitchFamily="34" charset="0"/>
              </a:rPr>
              <a:t> and 5</a:t>
            </a:r>
            <a:r>
              <a:rPr lang="en-US" sz="1800" baseline="30000" dirty="0" smtClean="0">
                <a:latin typeface="Arial" pitchFamily="34" charset="0"/>
                <a:ea typeface="ＭＳ Ｐゴシック" pitchFamily="-109" charset="-128"/>
                <a:cs typeface="Arial" pitchFamily="34" charset="0"/>
              </a:rPr>
              <a:t>th</a:t>
            </a:r>
            <a:r>
              <a:rPr lang="en-US" sz="1800" dirty="0" smtClean="0">
                <a:latin typeface="Arial" pitchFamily="34" charset="0"/>
                <a:ea typeface="ＭＳ Ｐゴシック" pitchFamily="-109" charset="-128"/>
                <a:cs typeface="Arial" pitchFamily="34" charset="0"/>
              </a:rPr>
              <a:t> weeks of fall academic term</a:t>
            </a:r>
          </a:p>
          <a:p>
            <a:pPr marL="0" indent="0">
              <a:buFont typeface="Arial" pitchFamily="34" charset="0"/>
              <a:buChar char="•"/>
            </a:pPr>
            <a:r>
              <a:rPr lang="en-US" sz="1800" dirty="0" smtClean="0">
                <a:latin typeface="Arial" pitchFamily="34" charset="0"/>
                <a:ea typeface="ＭＳ Ｐゴシック" pitchFamily="-109" charset="-128"/>
                <a:cs typeface="Arial" pitchFamily="34" charset="0"/>
              </a:rPr>
              <a:t>Reporting primarily based on Entering Student Respondents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102966"/>
      </a:dk1>
      <a:lt1>
        <a:srgbClr val="FFFFFF"/>
      </a:lt1>
      <a:dk2>
        <a:srgbClr val="000000"/>
      </a:dk2>
      <a:lt2>
        <a:srgbClr val="808080"/>
      </a:lt2>
      <a:accent1>
        <a:srgbClr val="762617"/>
      </a:accent1>
      <a:accent2>
        <a:srgbClr val="F1E8C9"/>
      </a:accent2>
      <a:accent3>
        <a:srgbClr val="FFFFFF"/>
      </a:accent3>
      <a:accent4>
        <a:srgbClr val="0C2156"/>
      </a:accent4>
      <a:accent5>
        <a:srgbClr val="BDACAB"/>
      </a:accent5>
      <a:accent6>
        <a:srgbClr val="DAD2B6"/>
      </a:accent6>
      <a:hlink>
        <a:srgbClr val="C7CFE2"/>
      </a:hlink>
      <a:folHlink>
        <a:srgbClr val="866435"/>
      </a:folHlink>
    </a:clrScheme>
    <a:fontScheme name="Blank Presentatio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98:Templates:Blank Presentation</Template>
  <TotalTime>15012</TotalTime>
  <Words>2033</Words>
  <Application>Microsoft Office PowerPoint</Application>
  <PresentationFormat>Letter Paper (8.5x11 in)</PresentationFormat>
  <Paragraphs>377</Paragraphs>
  <Slides>61</Slides>
  <Notes>30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Blank Presentation</vt:lpstr>
      <vt:lpstr>Worksheet</vt:lpstr>
      <vt:lpstr>Slide 1</vt:lpstr>
      <vt:lpstr>Slide 2</vt:lpstr>
      <vt:lpstr>Agenda</vt:lpstr>
      <vt:lpstr>Slide 4</vt:lpstr>
      <vt:lpstr>Student Engagement for entering students…</vt:lpstr>
      <vt:lpstr>What is Student Engagement?</vt:lpstr>
      <vt:lpstr>Why focus on student engagement?</vt:lpstr>
      <vt:lpstr>SENSE: A Tool for Improvement</vt:lpstr>
      <vt:lpstr>Slide 9</vt:lpstr>
      <vt:lpstr>Slide 10</vt:lpstr>
      <vt:lpstr>SENSE at your college</vt:lpstr>
      <vt:lpstr>Why focus on entering students?</vt:lpstr>
      <vt:lpstr>Slide 13</vt:lpstr>
      <vt:lpstr>Slide 14</vt:lpstr>
      <vt:lpstr>Slide 15</vt:lpstr>
      <vt:lpstr>Slide 16</vt:lpstr>
      <vt:lpstr>Colleges Meeting the Challenge</vt:lpstr>
      <vt:lpstr>                                </vt:lpstr>
      <vt:lpstr>Slide 19</vt:lpstr>
      <vt:lpstr>Slide 20</vt:lpstr>
      <vt:lpstr>Colleges Meeting the Challenge</vt:lpstr>
      <vt:lpstr>#3 Students don’t know what they don’t know </vt:lpstr>
      <vt:lpstr>  </vt:lpstr>
      <vt:lpstr>Colleges Meeting the Challenge</vt:lpstr>
      <vt:lpstr>#4 Students don’t do optional</vt:lpstr>
      <vt:lpstr>Slide 26</vt:lpstr>
      <vt:lpstr>Orientation</vt:lpstr>
      <vt:lpstr>Slide 28</vt:lpstr>
      <vt:lpstr>Colleges Meeting the Challenge</vt:lpstr>
      <vt:lpstr>#5 Success starts with building a Culture of Evidence</vt:lpstr>
      <vt:lpstr>The Courage to See…</vt:lpstr>
      <vt:lpstr>Colleges Meeting the Challenge </vt:lpstr>
      <vt:lpstr>Slide 33</vt:lpstr>
      <vt:lpstr>High Five!</vt:lpstr>
      <vt:lpstr>But…</vt:lpstr>
      <vt:lpstr>Next in the process…</vt:lpstr>
      <vt:lpstr>Slide 37</vt:lpstr>
      <vt:lpstr>Slide 38</vt:lpstr>
      <vt:lpstr>Slide 39</vt:lpstr>
      <vt:lpstr>2009 Oregon Consortium Benchmark Scores</vt:lpstr>
      <vt:lpstr>Slide 41</vt:lpstr>
      <vt:lpstr>Slide 42</vt:lpstr>
      <vt:lpstr>Slide 43</vt:lpstr>
      <vt:lpstr>Slide 44</vt:lpstr>
      <vt:lpstr>Slide 45</vt:lpstr>
      <vt:lpstr>Slide 46</vt:lpstr>
      <vt:lpstr>Slide 47</vt:lpstr>
      <vt:lpstr>A walk through the SENSE  Members Only reporting website</vt:lpstr>
      <vt:lpstr>SENSE Standard Reports</vt:lpstr>
      <vt:lpstr>Slide 50</vt:lpstr>
      <vt:lpstr>SENSE Custom Reports</vt:lpstr>
      <vt:lpstr>Slide 52</vt:lpstr>
      <vt:lpstr>Slide 53</vt:lpstr>
      <vt:lpstr>Slide 54</vt:lpstr>
      <vt:lpstr>Online</vt:lpstr>
      <vt:lpstr>Slide 56</vt:lpstr>
      <vt:lpstr>College Teams Exercise Part I:Key Findings at My College: Good News and Challenges</vt:lpstr>
      <vt:lpstr>College Teams Exercise (cont.) Key Findings at My College: Good News and Challenges</vt:lpstr>
      <vt:lpstr>Slide 59</vt:lpstr>
      <vt:lpstr>College Teams Exercise Identifying Opportunities to Improve Student Engagement</vt:lpstr>
      <vt:lpstr>Group Activity:</vt:lpstr>
    </vt:vector>
  </TitlesOfParts>
  <Manager/>
  <Company>KSA Plus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Community Colleges  A First Look</dc:title>
  <dc:subject/>
  <dc:creator>Shona Stanish</dc:creator>
  <cp:keywords/>
  <dc:description/>
  <cp:lastModifiedBy>Courtney Adkins</cp:lastModifiedBy>
  <cp:revision>1965</cp:revision>
  <cp:lastPrinted>2007-11-30T16:43:44Z</cp:lastPrinted>
  <dcterms:created xsi:type="dcterms:W3CDTF">2009-04-21T15:27:45Z</dcterms:created>
  <dcterms:modified xsi:type="dcterms:W3CDTF">2010-03-08T18:03:07Z</dcterms:modified>
  <cp:category/>
</cp:coreProperties>
</file>