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charts/chart5.xml" ContentType="application/vnd.openxmlformats-officedocument.drawingml.chart+xml"/>
  <Override PartName="/ppt/drawings/drawing2.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17"/>
  </p:notesMasterIdLst>
  <p:sldIdLst>
    <p:sldId id="256" r:id="rId2"/>
    <p:sldId id="257" r:id="rId3"/>
    <p:sldId id="271" r:id="rId4"/>
    <p:sldId id="272" r:id="rId5"/>
    <p:sldId id="273" r:id="rId6"/>
    <p:sldId id="274" r:id="rId7"/>
    <p:sldId id="275" r:id="rId8"/>
    <p:sldId id="258" r:id="rId9"/>
    <p:sldId id="259" r:id="rId10"/>
    <p:sldId id="260" r:id="rId11"/>
    <p:sldId id="265"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1" charset="0"/>
        <a:ea typeface="+mn-ea"/>
        <a:cs typeface="Arial" charset="0"/>
      </a:defRPr>
    </a:lvl1pPr>
    <a:lvl2pPr marL="457200" algn="l" rtl="0" fontAlgn="base">
      <a:spcBef>
        <a:spcPct val="0"/>
      </a:spcBef>
      <a:spcAft>
        <a:spcPct val="0"/>
      </a:spcAft>
      <a:defRPr kern="1200">
        <a:solidFill>
          <a:schemeClr val="tx1"/>
        </a:solidFill>
        <a:latin typeface="Calibri" pitchFamily="-1" charset="0"/>
        <a:ea typeface="+mn-ea"/>
        <a:cs typeface="Arial" charset="0"/>
      </a:defRPr>
    </a:lvl2pPr>
    <a:lvl3pPr marL="914400" algn="l" rtl="0" fontAlgn="base">
      <a:spcBef>
        <a:spcPct val="0"/>
      </a:spcBef>
      <a:spcAft>
        <a:spcPct val="0"/>
      </a:spcAft>
      <a:defRPr kern="1200">
        <a:solidFill>
          <a:schemeClr val="tx1"/>
        </a:solidFill>
        <a:latin typeface="Calibri" pitchFamily="-1" charset="0"/>
        <a:ea typeface="+mn-ea"/>
        <a:cs typeface="Arial" charset="0"/>
      </a:defRPr>
    </a:lvl3pPr>
    <a:lvl4pPr marL="1371600" algn="l" rtl="0" fontAlgn="base">
      <a:spcBef>
        <a:spcPct val="0"/>
      </a:spcBef>
      <a:spcAft>
        <a:spcPct val="0"/>
      </a:spcAft>
      <a:defRPr kern="1200">
        <a:solidFill>
          <a:schemeClr val="tx1"/>
        </a:solidFill>
        <a:latin typeface="Calibri" pitchFamily="-1" charset="0"/>
        <a:ea typeface="+mn-ea"/>
        <a:cs typeface="Arial" charset="0"/>
      </a:defRPr>
    </a:lvl4pPr>
    <a:lvl5pPr marL="1828800" algn="l" rtl="0" fontAlgn="base">
      <a:spcBef>
        <a:spcPct val="0"/>
      </a:spcBef>
      <a:spcAft>
        <a:spcPct val="0"/>
      </a:spcAft>
      <a:defRPr kern="1200">
        <a:solidFill>
          <a:schemeClr val="tx1"/>
        </a:solidFill>
        <a:latin typeface="Calibri" pitchFamily="-1" charset="0"/>
        <a:ea typeface="+mn-ea"/>
        <a:cs typeface="Arial" charset="0"/>
      </a:defRPr>
    </a:lvl5pPr>
    <a:lvl6pPr marL="2286000" algn="l" defTabSz="914400" rtl="0" eaLnBrk="1" latinLnBrk="0" hangingPunct="1">
      <a:defRPr kern="1200">
        <a:solidFill>
          <a:schemeClr val="tx1"/>
        </a:solidFill>
        <a:latin typeface="Calibri" pitchFamily="-1" charset="0"/>
        <a:ea typeface="+mn-ea"/>
        <a:cs typeface="Arial" charset="0"/>
      </a:defRPr>
    </a:lvl6pPr>
    <a:lvl7pPr marL="2743200" algn="l" defTabSz="914400" rtl="0" eaLnBrk="1" latinLnBrk="0" hangingPunct="1">
      <a:defRPr kern="1200">
        <a:solidFill>
          <a:schemeClr val="tx1"/>
        </a:solidFill>
        <a:latin typeface="Calibri" pitchFamily="-1" charset="0"/>
        <a:ea typeface="+mn-ea"/>
        <a:cs typeface="Arial" charset="0"/>
      </a:defRPr>
    </a:lvl7pPr>
    <a:lvl8pPr marL="3200400" algn="l" defTabSz="914400" rtl="0" eaLnBrk="1" latinLnBrk="0" hangingPunct="1">
      <a:defRPr kern="1200">
        <a:solidFill>
          <a:schemeClr val="tx1"/>
        </a:solidFill>
        <a:latin typeface="Calibri" pitchFamily="-1" charset="0"/>
        <a:ea typeface="+mn-ea"/>
        <a:cs typeface="Arial" charset="0"/>
      </a:defRPr>
    </a:lvl8pPr>
    <a:lvl9pPr marL="3657600" algn="l" defTabSz="914400" rtl="0" eaLnBrk="1" latinLnBrk="0" hangingPunct="1">
      <a:defRPr kern="1200">
        <a:solidFill>
          <a:schemeClr val="tx1"/>
        </a:solidFill>
        <a:latin typeface="Calibri" pitchFamily="-1"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3A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69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acki\Documents\My%20Dropbox\Student%20Success%20by%20the%20Numbers\Institute\SSBTN%20Inst%20Presentation.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acki\Documents\My%20Dropbox\Student%20Success%20by%20the%20Numbers\Institute\SSBTN%20Inst%20Presentation.xlsx"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Jacki\Documents\My%20Dropbox\Student%20Success%20by%20the%20Numbers\Institute\Samples.xlsx" TargetMode="External"/><Relationship Id="rId2"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oleObject" Target="file:///C:\Users\Jacki\Documents\My%20Dropbox\Student%20Success%20by%20the%20Numbers\Institute\Samples.xlsx"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Full-time Student Retention  Rates</a:t>
            </a:r>
          </a:p>
          <a:p>
            <a:pPr>
              <a:defRPr/>
            </a:pPr>
            <a:r>
              <a:rPr lang="en-US" sz="1400" baseline="0"/>
              <a:t>Fall to Fall</a:t>
            </a:r>
          </a:p>
          <a:p>
            <a:pPr>
              <a:defRPr/>
            </a:pPr>
            <a:endParaRPr lang="en-US" sz="1400" baseline="0"/>
          </a:p>
        </c:rich>
      </c:tx>
      <c:layout>
        <c:manualLayout>
          <c:xMode val="edge"/>
          <c:yMode val="edge"/>
          <c:x val="0.16180528691167"/>
          <c:y val="0.0"/>
        </c:manualLayout>
      </c:layout>
      <c:overlay val="0"/>
    </c:title>
    <c:autoTitleDeleted val="0"/>
    <c:plotArea>
      <c:layout/>
      <c:barChart>
        <c:barDir val="col"/>
        <c:grouping val="clustered"/>
        <c:varyColors val="0"/>
        <c:ser>
          <c:idx val="0"/>
          <c:order val="0"/>
          <c:tx>
            <c:strRef>
              <c:f>Retention!$B$2</c:f>
              <c:strCache>
                <c:ptCount val="1"/>
                <c:pt idx="0">
                  <c:v>07 to 08</c:v>
                </c:pt>
              </c:strCache>
            </c:strRef>
          </c:tx>
          <c:spPr>
            <a:solidFill>
              <a:schemeClr val="accent5">
                <a:lumMod val="75000"/>
              </a:schemeClr>
            </a:solidFill>
            <a:ln>
              <a:solidFill>
                <a:prstClr val="black"/>
              </a:solidFill>
            </a:ln>
          </c:spPr>
          <c:invertIfNegative val="0"/>
          <c:cat>
            <c:strRef>
              <c:f>Retention!$A$4:$A$8</c:f>
              <c:strCache>
                <c:ptCount val="5"/>
                <c:pt idx="0">
                  <c:v>AAA Community College</c:v>
                </c:pt>
                <c:pt idx="1">
                  <c:v>BBB Community College</c:v>
                </c:pt>
                <c:pt idx="2">
                  <c:v>CCC Community College</c:v>
                </c:pt>
                <c:pt idx="3">
                  <c:v>DDD Community College</c:v>
                </c:pt>
                <c:pt idx="4">
                  <c:v>EEE Community College</c:v>
                </c:pt>
              </c:strCache>
            </c:strRef>
          </c:cat>
          <c:val>
            <c:numRef>
              <c:f>Retention!$B$4:$B$8</c:f>
              <c:numCache>
                <c:formatCode>0%</c:formatCode>
                <c:ptCount val="5"/>
                <c:pt idx="0">
                  <c:v>0.650000000000001</c:v>
                </c:pt>
                <c:pt idx="1">
                  <c:v>0.52</c:v>
                </c:pt>
                <c:pt idx="2">
                  <c:v>0.680000000000001</c:v>
                </c:pt>
                <c:pt idx="3">
                  <c:v>0.74</c:v>
                </c:pt>
                <c:pt idx="4">
                  <c:v>0.49</c:v>
                </c:pt>
              </c:numCache>
            </c:numRef>
          </c:val>
        </c:ser>
        <c:ser>
          <c:idx val="1"/>
          <c:order val="1"/>
          <c:tx>
            <c:strRef>
              <c:f>Retention!$D$2</c:f>
              <c:strCache>
                <c:ptCount val="1"/>
                <c:pt idx="0">
                  <c:v>08 to 09</c:v>
                </c:pt>
              </c:strCache>
            </c:strRef>
          </c:tx>
          <c:spPr>
            <a:solidFill>
              <a:schemeClr val="accent5">
                <a:lumMod val="60000"/>
                <a:lumOff val="40000"/>
              </a:schemeClr>
            </a:solidFill>
            <a:ln>
              <a:solidFill>
                <a:prstClr val="black"/>
              </a:solidFill>
            </a:ln>
          </c:spPr>
          <c:invertIfNegative val="0"/>
          <c:cat>
            <c:strRef>
              <c:f>Retention!$A$4:$A$8</c:f>
              <c:strCache>
                <c:ptCount val="5"/>
                <c:pt idx="0">
                  <c:v>AAA Community College</c:v>
                </c:pt>
                <c:pt idx="1">
                  <c:v>BBB Community College</c:v>
                </c:pt>
                <c:pt idx="2">
                  <c:v>CCC Community College</c:v>
                </c:pt>
                <c:pt idx="3">
                  <c:v>DDD Community College</c:v>
                </c:pt>
                <c:pt idx="4">
                  <c:v>EEE Community College</c:v>
                </c:pt>
              </c:strCache>
            </c:strRef>
          </c:cat>
          <c:val>
            <c:numRef>
              <c:f>Retention!$D$4:$D$8</c:f>
              <c:numCache>
                <c:formatCode>0%</c:formatCode>
                <c:ptCount val="5"/>
                <c:pt idx="0">
                  <c:v>0.62</c:v>
                </c:pt>
                <c:pt idx="1">
                  <c:v>0.55</c:v>
                </c:pt>
                <c:pt idx="2">
                  <c:v>0.680000000000001</c:v>
                </c:pt>
                <c:pt idx="3">
                  <c:v>0.75</c:v>
                </c:pt>
                <c:pt idx="4">
                  <c:v>0.56</c:v>
                </c:pt>
              </c:numCache>
            </c:numRef>
          </c:val>
        </c:ser>
        <c:ser>
          <c:idx val="2"/>
          <c:order val="2"/>
          <c:tx>
            <c:strRef>
              <c:f>Retention!$F$2</c:f>
              <c:strCache>
                <c:ptCount val="1"/>
                <c:pt idx="0">
                  <c:v>09 to 10</c:v>
                </c:pt>
              </c:strCache>
            </c:strRef>
          </c:tx>
          <c:spPr>
            <a:solidFill>
              <a:schemeClr val="accent5">
                <a:lumMod val="20000"/>
                <a:lumOff val="80000"/>
              </a:schemeClr>
            </a:solidFill>
            <a:ln>
              <a:solidFill>
                <a:schemeClr val="tx1"/>
              </a:solidFill>
            </a:ln>
          </c:spPr>
          <c:invertIfNegative val="0"/>
          <c:cat>
            <c:strRef>
              <c:f>Retention!$A$4:$A$8</c:f>
              <c:strCache>
                <c:ptCount val="5"/>
                <c:pt idx="0">
                  <c:v>AAA Community College</c:v>
                </c:pt>
                <c:pt idx="1">
                  <c:v>BBB Community College</c:v>
                </c:pt>
                <c:pt idx="2">
                  <c:v>CCC Community College</c:v>
                </c:pt>
                <c:pt idx="3">
                  <c:v>DDD Community College</c:v>
                </c:pt>
                <c:pt idx="4">
                  <c:v>EEE Community College</c:v>
                </c:pt>
              </c:strCache>
            </c:strRef>
          </c:cat>
          <c:val>
            <c:numRef>
              <c:f>Retention!$F$4:$F$8</c:f>
              <c:numCache>
                <c:formatCode>0%</c:formatCode>
                <c:ptCount val="5"/>
                <c:pt idx="0">
                  <c:v>0.63</c:v>
                </c:pt>
                <c:pt idx="1">
                  <c:v>0.55</c:v>
                </c:pt>
                <c:pt idx="2">
                  <c:v>0.650000000000001</c:v>
                </c:pt>
                <c:pt idx="3">
                  <c:v>0.74</c:v>
                </c:pt>
                <c:pt idx="4">
                  <c:v>0.56</c:v>
                </c:pt>
              </c:numCache>
            </c:numRef>
          </c:val>
        </c:ser>
        <c:dLbls>
          <c:showLegendKey val="0"/>
          <c:showVal val="0"/>
          <c:showCatName val="0"/>
          <c:showSerName val="0"/>
          <c:showPercent val="0"/>
          <c:showBubbleSize val="0"/>
        </c:dLbls>
        <c:gapWidth val="150"/>
        <c:axId val="-2142958616"/>
        <c:axId val="-2142961480"/>
      </c:barChart>
      <c:catAx>
        <c:axId val="-2142958616"/>
        <c:scaling>
          <c:orientation val="minMax"/>
        </c:scaling>
        <c:delete val="0"/>
        <c:axPos val="b"/>
        <c:majorTickMark val="out"/>
        <c:minorTickMark val="none"/>
        <c:tickLblPos val="nextTo"/>
        <c:crossAx val="-2142961480"/>
        <c:crosses val="autoZero"/>
        <c:auto val="1"/>
        <c:lblAlgn val="ctr"/>
        <c:lblOffset val="100"/>
        <c:noMultiLvlLbl val="0"/>
      </c:catAx>
      <c:valAx>
        <c:axId val="-2142961480"/>
        <c:scaling>
          <c:orientation val="minMax"/>
        </c:scaling>
        <c:delete val="0"/>
        <c:axPos val="l"/>
        <c:majorGridlines/>
        <c:numFmt formatCode="0%" sourceLinked="1"/>
        <c:majorTickMark val="out"/>
        <c:minorTickMark val="none"/>
        <c:tickLblPos val="nextTo"/>
        <c:txPr>
          <a:bodyPr/>
          <a:lstStyle/>
          <a:p>
            <a:pPr>
              <a:defRPr b="1" i="0" baseline="0"/>
            </a:pPr>
            <a:endParaRPr lang="en-US"/>
          </a:p>
        </c:txPr>
        <c:crossAx val="-2142958616"/>
        <c:crosses val="autoZero"/>
        <c:crossBetween val="between"/>
      </c:valAx>
    </c:plotArea>
    <c:legend>
      <c:legendPos val="tr"/>
      <c:layout>
        <c:manualLayout>
          <c:xMode val="edge"/>
          <c:yMode val="edge"/>
          <c:x val="0.862257827055951"/>
          <c:y val="0.153098883167464"/>
          <c:w val="0.130005229036893"/>
          <c:h val="0.212116286050754"/>
        </c:manualLayout>
      </c:layout>
      <c:overlay val="1"/>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Full-time Student Retention  Rates</a:t>
            </a:r>
          </a:p>
          <a:p>
            <a:pPr>
              <a:defRPr/>
            </a:pPr>
            <a:r>
              <a:rPr lang="en-US" sz="1400" baseline="0"/>
              <a:t>Fall to Fall</a:t>
            </a:r>
          </a:p>
          <a:p>
            <a:pPr>
              <a:defRPr/>
            </a:pPr>
            <a:endParaRPr lang="en-US" sz="1400" baseline="0"/>
          </a:p>
        </c:rich>
      </c:tx>
      <c:layout>
        <c:manualLayout>
          <c:xMode val="edge"/>
          <c:yMode val="edge"/>
          <c:x val="0.16180528691167"/>
          <c:y val="0.0"/>
        </c:manualLayout>
      </c:layout>
      <c:overlay val="0"/>
    </c:title>
    <c:autoTitleDeleted val="0"/>
    <c:plotArea>
      <c:layout/>
      <c:barChart>
        <c:barDir val="col"/>
        <c:grouping val="clustered"/>
        <c:varyColors val="0"/>
        <c:ser>
          <c:idx val="0"/>
          <c:order val="0"/>
          <c:tx>
            <c:strRef>
              <c:f>Retention!$B$2</c:f>
              <c:strCache>
                <c:ptCount val="1"/>
                <c:pt idx="0">
                  <c:v>07 to 08</c:v>
                </c:pt>
              </c:strCache>
            </c:strRef>
          </c:tx>
          <c:spPr>
            <a:solidFill>
              <a:schemeClr val="accent5">
                <a:lumMod val="75000"/>
              </a:schemeClr>
            </a:solidFill>
            <a:ln>
              <a:solidFill>
                <a:prstClr val="black"/>
              </a:solidFill>
            </a:ln>
          </c:spPr>
          <c:invertIfNegative val="0"/>
          <c:cat>
            <c:strRef>
              <c:f>Retention!$A$4:$A$8</c:f>
              <c:strCache>
                <c:ptCount val="5"/>
                <c:pt idx="0">
                  <c:v>AAA Community College</c:v>
                </c:pt>
                <c:pt idx="1">
                  <c:v>BBB Community College</c:v>
                </c:pt>
                <c:pt idx="2">
                  <c:v>CCC Community College</c:v>
                </c:pt>
                <c:pt idx="3">
                  <c:v>DDD Community College</c:v>
                </c:pt>
                <c:pt idx="4">
                  <c:v>EEE Community College</c:v>
                </c:pt>
              </c:strCache>
            </c:strRef>
          </c:cat>
          <c:val>
            <c:numRef>
              <c:f>Retention!$B$4:$B$8</c:f>
              <c:numCache>
                <c:formatCode>0%</c:formatCode>
                <c:ptCount val="5"/>
                <c:pt idx="0">
                  <c:v>0.650000000000001</c:v>
                </c:pt>
                <c:pt idx="1">
                  <c:v>0.52</c:v>
                </c:pt>
                <c:pt idx="2">
                  <c:v>0.68</c:v>
                </c:pt>
                <c:pt idx="3">
                  <c:v>0.74</c:v>
                </c:pt>
                <c:pt idx="4">
                  <c:v>0.49</c:v>
                </c:pt>
              </c:numCache>
            </c:numRef>
          </c:val>
        </c:ser>
        <c:ser>
          <c:idx val="1"/>
          <c:order val="1"/>
          <c:tx>
            <c:strRef>
              <c:f>Retention!$D$2</c:f>
              <c:strCache>
                <c:ptCount val="1"/>
                <c:pt idx="0">
                  <c:v>08 to 09</c:v>
                </c:pt>
              </c:strCache>
            </c:strRef>
          </c:tx>
          <c:spPr>
            <a:solidFill>
              <a:schemeClr val="accent5">
                <a:lumMod val="60000"/>
                <a:lumOff val="40000"/>
              </a:schemeClr>
            </a:solidFill>
            <a:ln>
              <a:solidFill>
                <a:prstClr val="black"/>
              </a:solidFill>
            </a:ln>
          </c:spPr>
          <c:invertIfNegative val="0"/>
          <c:cat>
            <c:strRef>
              <c:f>Retention!$A$4:$A$8</c:f>
              <c:strCache>
                <c:ptCount val="5"/>
                <c:pt idx="0">
                  <c:v>AAA Community College</c:v>
                </c:pt>
                <c:pt idx="1">
                  <c:v>BBB Community College</c:v>
                </c:pt>
                <c:pt idx="2">
                  <c:v>CCC Community College</c:v>
                </c:pt>
                <c:pt idx="3">
                  <c:v>DDD Community College</c:v>
                </c:pt>
                <c:pt idx="4">
                  <c:v>EEE Community College</c:v>
                </c:pt>
              </c:strCache>
            </c:strRef>
          </c:cat>
          <c:val>
            <c:numRef>
              <c:f>Retention!$D$4:$D$8</c:f>
              <c:numCache>
                <c:formatCode>0%</c:formatCode>
                <c:ptCount val="5"/>
                <c:pt idx="0">
                  <c:v>0.62</c:v>
                </c:pt>
                <c:pt idx="1">
                  <c:v>0.55</c:v>
                </c:pt>
                <c:pt idx="2">
                  <c:v>0.68</c:v>
                </c:pt>
                <c:pt idx="3">
                  <c:v>0.75</c:v>
                </c:pt>
                <c:pt idx="4">
                  <c:v>0.56</c:v>
                </c:pt>
              </c:numCache>
            </c:numRef>
          </c:val>
        </c:ser>
        <c:ser>
          <c:idx val="2"/>
          <c:order val="2"/>
          <c:tx>
            <c:strRef>
              <c:f>Retention!$F$2</c:f>
              <c:strCache>
                <c:ptCount val="1"/>
                <c:pt idx="0">
                  <c:v>09 to 10</c:v>
                </c:pt>
              </c:strCache>
            </c:strRef>
          </c:tx>
          <c:spPr>
            <a:solidFill>
              <a:schemeClr val="accent5">
                <a:lumMod val="20000"/>
                <a:lumOff val="80000"/>
              </a:schemeClr>
            </a:solidFill>
            <a:ln>
              <a:solidFill>
                <a:schemeClr val="tx1"/>
              </a:solidFill>
            </a:ln>
          </c:spPr>
          <c:invertIfNegative val="0"/>
          <c:cat>
            <c:strRef>
              <c:f>Retention!$A$4:$A$8</c:f>
              <c:strCache>
                <c:ptCount val="5"/>
                <c:pt idx="0">
                  <c:v>AAA Community College</c:v>
                </c:pt>
                <c:pt idx="1">
                  <c:v>BBB Community College</c:v>
                </c:pt>
                <c:pt idx="2">
                  <c:v>CCC Community College</c:v>
                </c:pt>
                <c:pt idx="3">
                  <c:v>DDD Community College</c:v>
                </c:pt>
                <c:pt idx="4">
                  <c:v>EEE Community College</c:v>
                </c:pt>
              </c:strCache>
            </c:strRef>
          </c:cat>
          <c:val>
            <c:numRef>
              <c:f>Retention!$F$4:$F$8</c:f>
              <c:numCache>
                <c:formatCode>0%</c:formatCode>
                <c:ptCount val="5"/>
                <c:pt idx="0">
                  <c:v>0.63</c:v>
                </c:pt>
                <c:pt idx="1">
                  <c:v>0.55</c:v>
                </c:pt>
                <c:pt idx="2">
                  <c:v>0.650000000000001</c:v>
                </c:pt>
                <c:pt idx="3">
                  <c:v>0.74</c:v>
                </c:pt>
                <c:pt idx="4">
                  <c:v>0.56</c:v>
                </c:pt>
              </c:numCache>
            </c:numRef>
          </c:val>
        </c:ser>
        <c:dLbls>
          <c:showLegendKey val="0"/>
          <c:showVal val="0"/>
          <c:showCatName val="0"/>
          <c:showSerName val="0"/>
          <c:showPercent val="0"/>
          <c:showBubbleSize val="0"/>
        </c:dLbls>
        <c:gapWidth val="150"/>
        <c:axId val="-2143011512"/>
        <c:axId val="-2143014376"/>
      </c:barChart>
      <c:catAx>
        <c:axId val="-2143011512"/>
        <c:scaling>
          <c:orientation val="minMax"/>
        </c:scaling>
        <c:delete val="0"/>
        <c:axPos val="b"/>
        <c:majorTickMark val="out"/>
        <c:minorTickMark val="none"/>
        <c:tickLblPos val="nextTo"/>
        <c:crossAx val="-2143014376"/>
        <c:crosses val="autoZero"/>
        <c:auto val="1"/>
        <c:lblAlgn val="ctr"/>
        <c:lblOffset val="100"/>
        <c:noMultiLvlLbl val="0"/>
      </c:catAx>
      <c:valAx>
        <c:axId val="-2143014376"/>
        <c:scaling>
          <c:orientation val="minMax"/>
          <c:max val="1.0"/>
        </c:scaling>
        <c:delete val="0"/>
        <c:axPos val="l"/>
        <c:majorGridlines/>
        <c:numFmt formatCode="0%" sourceLinked="1"/>
        <c:majorTickMark val="out"/>
        <c:minorTickMark val="none"/>
        <c:tickLblPos val="nextTo"/>
        <c:txPr>
          <a:bodyPr/>
          <a:lstStyle/>
          <a:p>
            <a:pPr>
              <a:defRPr b="1" i="0" baseline="0"/>
            </a:pPr>
            <a:endParaRPr lang="en-US"/>
          </a:p>
        </c:txPr>
        <c:crossAx val="-2143011512"/>
        <c:crosses val="autoZero"/>
        <c:crossBetween val="between"/>
      </c:valAx>
    </c:plotArea>
    <c:legend>
      <c:legendPos val="tr"/>
      <c:layout>
        <c:manualLayout>
          <c:xMode val="edge"/>
          <c:yMode val="edge"/>
          <c:x val="0.862257827055951"/>
          <c:y val="0.153098883167464"/>
          <c:w val="0.130005229036893"/>
          <c:h val="0.212116286050754"/>
        </c:manualLayout>
      </c:layout>
      <c:overlay val="1"/>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doughnutChart>
        <c:varyColors val="1"/>
        <c:ser>
          <c:idx val="0"/>
          <c:order val="0"/>
          <c:tx>
            <c:strRef>
              <c:f>Sheet1!$B$1</c:f>
              <c:strCache>
                <c:ptCount val="1"/>
                <c:pt idx="0">
                  <c:v>Annual enrollment</c:v>
                </c:pt>
              </c:strCache>
            </c:strRef>
          </c:tx>
          <c:cat>
            <c:strRef>
              <c:f>Sheet1!$A$2:$A$5</c:f>
              <c:strCache>
                <c:ptCount val="4"/>
                <c:pt idx="0">
                  <c:v>Fall Qtr</c:v>
                </c:pt>
                <c:pt idx="1">
                  <c:v>Winter Qtr</c:v>
                </c:pt>
                <c:pt idx="2">
                  <c:v>Spring Qtr</c:v>
                </c:pt>
                <c:pt idx="3">
                  <c:v>Summer Qtr</c:v>
                </c:pt>
              </c:strCache>
            </c:strRef>
          </c:cat>
          <c:val>
            <c:numRef>
              <c:f>Sheet1!$B$2:$B$5</c:f>
              <c:numCache>
                <c:formatCode>General</c:formatCode>
                <c:ptCount val="4"/>
                <c:pt idx="0">
                  <c:v>8.200000000000001</c:v>
                </c:pt>
                <c:pt idx="1">
                  <c:v>3.2</c:v>
                </c:pt>
                <c:pt idx="2">
                  <c:v>1.4</c:v>
                </c:pt>
                <c:pt idx="3">
                  <c:v>1.2</c:v>
                </c:pt>
              </c:numCache>
            </c:numRef>
          </c:val>
        </c:ser>
        <c:dLbls>
          <c:showLegendKey val="0"/>
          <c:showVal val="0"/>
          <c:showCatName val="0"/>
          <c:showSerName val="0"/>
          <c:showPercent val="0"/>
          <c:showBubbleSize val="0"/>
          <c:showLeaderLines val="1"/>
        </c:dLbls>
        <c:firstSliceAng val="0"/>
        <c:holeSize val="50"/>
      </c:doughnutChart>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946631671041"/>
          <c:y val="0.203823868065538"/>
          <c:w val="0.856497812773405"/>
          <c:h val="0.604424896479222"/>
        </c:manualLayout>
      </c:layout>
      <c:barChart>
        <c:barDir val="col"/>
        <c:grouping val="clustered"/>
        <c:varyColors val="0"/>
        <c:ser>
          <c:idx val="0"/>
          <c:order val="0"/>
          <c:invertIfNegative val="0"/>
          <c:cat>
            <c:strRef>
              <c:f>[1]GRS!$A$15:$A$19</c:f>
              <c:strCache>
                <c:ptCount val="5"/>
                <c:pt idx="0">
                  <c:v>White(non-Hispanic)</c:v>
                </c:pt>
                <c:pt idx="1">
                  <c:v>Asian/Pacific Islander</c:v>
                </c:pt>
                <c:pt idx="2">
                  <c:v>Hispanic</c:v>
                </c:pt>
                <c:pt idx="3">
                  <c:v>Black(non-Hispanic)</c:v>
                </c:pt>
                <c:pt idx="4">
                  <c:v>Native American</c:v>
                </c:pt>
              </c:strCache>
            </c:strRef>
          </c:cat>
          <c:val>
            <c:numRef>
              <c:f>[1]GRS!$B$15:$B$19</c:f>
              <c:numCache>
                <c:formatCode>General</c:formatCode>
                <c:ptCount val="5"/>
                <c:pt idx="0">
                  <c:v>0.337</c:v>
                </c:pt>
                <c:pt idx="1">
                  <c:v>0.177</c:v>
                </c:pt>
                <c:pt idx="2">
                  <c:v>0.133</c:v>
                </c:pt>
                <c:pt idx="3">
                  <c:v>0.103</c:v>
                </c:pt>
                <c:pt idx="4">
                  <c:v>0.049</c:v>
                </c:pt>
              </c:numCache>
            </c:numRef>
          </c:val>
        </c:ser>
        <c:dLbls>
          <c:showLegendKey val="0"/>
          <c:showVal val="0"/>
          <c:showCatName val="0"/>
          <c:showSerName val="0"/>
          <c:showPercent val="0"/>
          <c:showBubbleSize val="0"/>
        </c:dLbls>
        <c:gapWidth val="150"/>
        <c:axId val="2102298696"/>
        <c:axId val="2102291640"/>
      </c:barChart>
      <c:catAx>
        <c:axId val="2102298696"/>
        <c:scaling>
          <c:orientation val="minMax"/>
        </c:scaling>
        <c:delete val="0"/>
        <c:axPos val="b"/>
        <c:majorTickMark val="out"/>
        <c:minorTickMark val="none"/>
        <c:tickLblPos val="nextTo"/>
        <c:txPr>
          <a:bodyPr/>
          <a:lstStyle/>
          <a:p>
            <a:pPr>
              <a:defRPr sz="1050" b="1"/>
            </a:pPr>
            <a:endParaRPr lang="en-US"/>
          </a:p>
        </c:txPr>
        <c:crossAx val="2102291640"/>
        <c:crosses val="autoZero"/>
        <c:auto val="1"/>
        <c:lblAlgn val="ctr"/>
        <c:lblOffset val="100"/>
        <c:noMultiLvlLbl val="0"/>
      </c:catAx>
      <c:valAx>
        <c:axId val="2102291640"/>
        <c:scaling>
          <c:orientation val="minMax"/>
        </c:scaling>
        <c:delete val="0"/>
        <c:axPos val="l"/>
        <c:majorGridlines/>
        <c:numFmt formatCode="0%" sourceLinked="0"/>
        <c:majorTickMark val="out"/>
        <c:minorTickMark val="none"/>
        <c:tickLblPos val="nextTo"/>
        <c:txPr>
          <a:bodyPr/>
          <a:lstStyle/>
          <a:p>
            <a:pPr>
              <a:defRPr b="1"/>
            </a:pPr>
            <a:endParaRPr lang="en-US"/>
          </a:p>
        </c:txPr>
        <c:crossAx val="2102298696"/>
        <c:crosses val="autoZero"/>
        <c:crossBetween val="between"/>
      </c:valAx>
    </c:plotArea>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0377296587927"/>
          <c:y val="0.231625705877674"/>
          <c:w val="0.634929571303589"/>
          <c:h val="0.552575094779819"/>
        </c:manualLayout>
      </c:layout>
      <c:barChart>
        <c:barDir val="col"/>
        <c:grouping val="stacked"/>
        <c:varyColors val="0"/>
        <c:ser>
          <c:idx val="0"/>
          <c:order val="0"/>
          <c:tx>
            <c:strRef>
              <c:f>'GRS 200'!$B$10</c:f>
              <c:strCache>
                <c:ptCount val="1"/>
                <c:pt idx="0">
                  <c:v>100%</c:v>
                </c:pt>
              </c:strCache>
            </c:strRef>
          </c:tx>
          <c:invertIfNegative val="0"/>
          <c:cat>
            <c:strRef>
              <c:f>'GRS 200'!$A$11:$A$15</c:f>
              <c:strCache>
                <c:ptCount val="5"/>
                <c:pt idx="0">
                  <c:v>CC 1</c:v>
                </c:pt>
                <c:pt idx="1">
                  <c:v>CC 2</c:v>
                </c:pt>
                <c:pt idx="2">
                  <c:v>CC 3</c:v>
                </c:pt>
                <c:pt idx="3">
                  <c:v>CC 4</c:v>
                </c:pt>
                <c:pt idx="4">
                  <c:v>CC5</c:v>
                </c:pt>
              </c:strCache>
            </c:strRef>
          </c:cat>
          <c:val>
            <c:numRef>
              <c:f>[2]info!$B$11:$B$15</c:f>
              <c:numCache>
                <c:formatCode>General</c:formatCode>
                <c:ptCount val="5"/>
                <c:pt idx="0">
                  <c:v>0.24</c:v>
                </c:pt>
                <c:pt idx="1">
                  <c:v>0.37</c:v>
                </c:pt>
                <c:pt idx="2">
                  <c:v>0.36</c:v>
                </c:pt>
                <c:pt idx="3">
                  <c:v>0.18</c:v>
                </c:pt>
                <c:pt idx="4">
                  <c:v>0.23</c:v>
                </c:pt>
              </c:numCache>
            </c:numRef>
          </c:val>
        </c:ser>
        <c:ser>
          <c:idx val="1"/>
          <c:order val="1"/>
          <c:tx>
            <c:strRef>
              <c:f>'GRS 200'!$C$10</c:f>
              <c:strCache>
                <c:ptCount val="1"/>
                <c:pt idx="0">
                  <c:v>150%</c:v>
                </c:pt>
              </c:strCache>
            </c:strRef>
          </c:tx>
          <c:spPr>
            <a:solidFill>
              <a:srgbClr val="7030A0"/>
            </a:solidFill>
          </c:spPr>
          <c:invertIfNegative val="0"/>
          <c:cat>
            <c:strRef>
              <c:f>'GRS 200'!$A$11:$A$15</c:f>
              <c:strCache>
                <c:ptCount val="5"/>
                <c:pt idx="0">
                  <c:v>CC 1</c:v>
                </c:pt>
                <c:pt idx="1">
                  <c:v>CC 2</c:v>
                </c:pt>
                <c:pt idx="2">
                  <c:v>CC 3</c:v>
                </c:pt>
                <c:pt idx="3">
                  <c:v>CC 4</c:v>
                </c:pt>
                <c:pt idx="4">
                  <c:v>CC5</c:v>
                </c:pt>
              </c:strCache>
            </c:strRef>
          </c:cat>
          <c:val>
            <c:numRef>
              <c:f>[2]info!$C$11:$C$15</c:f>
              <c:numCache>
                <c:formatCode>General</c:formatCode>
                <c:ptCount val="5"/>
                <c:pt idx="0">
                  <c:v>0.05</c:v>
                </c:pt>
                <c:pt idx="1">
                  <c:v>0.06</c:v>
                </c:pt>
                <c:pt idx="2">
                  <c:v>0.1</c:v>
                </c:pt>
                <c:pt idx="3">
                  <c:v>0.09</c:v>
                </c:pt>
                <c:pt idx="4">
                  <c:v>0.0</c:v>
                </c:pt>
              </c:numCache>
            </c:numRef>
          </c:val>
        </c:ser>
        <c:ser>
          <c:idx val="2"/>
          <c:order val="2"/>
          <c:tx>
            <c:strRef>
              <c:f>'GRS 200'!$D$10</c:f>
              <c:strCache>
                <c:ptCount val="1"/>
                <c:pt idx="0">
                  <c:v>200%</c:v>
                </c:pt>
              </c:strCache>
            </c:strRef>
          </c:tx>
          <c:spPr>
            <a:solidFill>
              <a:srgbClr val="00B0F0"/>
            </a:solidFill>
          </c:spPr>
          <c:invertIfNegative val="0"/>
          <c:cat>
            <c:strRef>
              <c:f>'GRS 200'!$A$11:$A$15</c:f>
              <c:strCache>
                <c:ptCount val="5"/>
                <c:pt idx="0">
                  <c:v>CC 1</c:v>
                </c:pt>
                <c:pt idx="1">
                  <c:v>CC 2</c:v>
                </c:pt>
                <c:pt idx="2">
                  <c:v>CC 3</c:v>
                </c:pt>
                <c:pt idx="3">
                  <c:v>CC 4</c:v>
                </c:pt>
                <c:pt idx="4">
                  <c:v>CC5</c:v>
                </c:pt>
              </c:strCache>
            </c:strRef>
          </c:cat>
          <c:val>
            <c:numRef>
              <c:f>[2]info!$D$11:$D$15</c:f>
              <c:numCache>
                <c:formatCode>General</c:formatCode>
                <c:ptCount val="5"/>
                <c:pt idx="0">
                  <c:v>0.11</c:v>
                </c:pt>
                <c:pt idx="1">
                  <c:v>0.05</c:v>
                </c:pt>
                <c:pt idx="2">
                  <c:v>0.02</c:v>
                </c:pt>
                <c:pt idx="3">
                  <c:v>0.04</c:v>
                </c:pt>
                <c:pt idx="4">
                  <c:v>0.03</c:v>
                </c:pt>
              </c:numCache>
            </c:numRef>
          </c:val>
        </c:ser>
        <c:dLbls>
          <c:showLegendKey val="0"/>
          <c:showVal val="0"/>
          <c:showCatName val="0"/>
          <c:showSerName val="0"/>
          <c:showPercent val="0"/>
          <c:showBubbleSize val="0"/>
        </c:dLbls>
        <c:gapWidth val="150"/>
        <c:overlap val="100"/>
        <c:axId val="2102119640"/>
        <c:axId val="2101740152"/>
      </c:barChart>
      <c:catAx>
        <c:axId val="2102119640"/>
        <c:scaling>
          <c:orientation val="minMax"/>
        </c:scaling>
        <c:delete val="0"/>
        <c:axPos val="b"/>
        <c:majorTickMark val="out"/>
        <c:minorTickMark val="none"/>
        <c:tickLblPos val="nextTo"/>
        <c:crossAx val="2101740152"/>
        <c:crosses val="autoZero"/>
        <c:auto val="1"/>
        <c:lblAlgn val="ctr"/>
        <c:lblOffset val="100"/>
        <c:noMultiLvlLbl val="0"/>
      </c:catAx>
      <c:valAx>
        <c:axId val="2101740152"/>
        <c:scaling>
          <c:orientation val="minMax"/>
          <c:max val="1.0"/>
        </c:scaling>
        <c:delete val="0"/>
        <c:axPos val="l"/>
        <c:majorGridlines/>
        <c:numFmt formatCode="0%" sourceLinked="0"/>
        <c:majorTickMark val="out"/>
        <c:minorTickMark val="none"/>
        <c:tickLblPos val="nextTo"/>
        <c:crossAx val="2102119640"/>
        <c:crosses val="autoZero"/>
        <c:crossBetween val="between"/>
      </c:valAx>
    </c:plotArea>
    <c:legend>
      <c:legendPos val="b"/>
      <c:layout>
        <c:manualLayout>
          <c:xMode val="edge"/>
          <c:yMode val="edge"/>
          <c:x val="0.0082775590551181"/>
          <c:y val="0.91891274954267"/>
          <c:w val="0.333444881889765"/>
          <c:h val="0.060885230255309"/>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1</cdr:x>
      <cdr:y>0.26158</cdr:y>
    </cdr:to>
    <cdr:sp macro="" textlink="">
      <cdr:nvSpPr>
        <cdr:cNvPr id="2" name="TextBox 1"/>
        <cdr:cNvSpPr txBox="1"/>
      </cdr:nvSpPr>
      <cdr:spPr>
        <a:xfrm xmlns:a="http://schemas.openxmlformats.org/drawingml/2006/main">
          <a:off x="0" y="0"/>
          <a:ext cx="45720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a:t>2009-10 Graduation Rates</a:t>
          </a:r>
        </a:p>
        <a:p xmlns:a="http://schemas.openxmlformats.org/drawingml/2006/main">
          <a:pPr algn="ctr"/>
          <a:endParaRPr lang="en-US" sz="1200"/>
        </a:p>
      </cdr:txBody>
    </cdr:sp>
  </cdr:relSizeAnchor>
</c:userShapes>
</file>

<file path=ppt/drawings/drawing2.xml><?xml version="1.0" encoding="utf-8"?>
<c:userShapes xmlns:c="http://schemas.openxmlformats.org/drawingml/2006/chart">
  <cdr:relSizeAnchor xmlns:cdr="http://schemas.openxmlformats.org/drawingml/2006/chartDrawing">
    <cdr:from>
      <cdr:x>0.025</cdr:x>
      <cdr:y>0.07071</cdr:y>
    </cdr:from>
    <cdr:to>
      <cdr:x>0.95</cdr:x>
      <cdr:y>0.31313</cdr:y>
    </cdr:to>
    <cdr:sp macro="" textlink="">
      <cdr:nvSpPr>
        <cdr:cNvPr id="2" name="TextBox 1"/>
        <cdr:cNvSpPr txBox="1"/>
      </cdr:nvSpPr>
      <cdr:spPr>
        <a:xfrm xmlns:a="http://schemas.openxmlformats.org/drawingml/2006/main">
          <a:off x="114300" y="266700"/>
          <a:ext cx="42291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a:t>Graduation</a:t>
          </a:r>
          <a:r>
            <a:rPr lang="en-US" sz="1100" baseline="0"/>
            <a:t> Rates</a:t>
          </a:r>
        </a:p>
        <a:p xmlns:a="http://schemas.openxmlformats.org/drawingml/2006/main">
          <a:pPr algn="ctr"/>
          <a:r>
            <a:rPr lang="en-US" sz="1100" baseline="0"/>
            <a:t>2007 Cohort</a:t>
          </a:r>
          <a:endParaRPr lang="en-US" sz="1100"/>
        </a:p>
      </cdr:txBody>
    </cdr:sp>
  </cdr:relSizeAnchor>
  <cdr:relSizeAnchor xmlns:cdr="http://schemas.openxmlformats.org/drawingml/2006/chartDrawing">
    <cdr:from>
      <cdr:x>0.79583</cdr:x>
      <cdr:y>0.93434</cdr:y>
    </cdr:from>
    <cdr:to>
      <cdr:x>1</cdr:x>
      <cdr:y>1</cdr:y>
    </cdr:to>
    <cdr:sp macro="" textlink="">
      <cdr:nvSpPr>
        <cdr:cNvPr id="3" name="TextBox 2"/>
        <cdr:cNvSpPr txBox="1"/>
      </cdr:nvSpPr>
      <cdr:spPr>
        <a:xfrm xmlns:a="http://schemas.openxmlformats.org/drawingml/2006/main">
          <a:off x="3638550" y="3524250"/>
          <a:ext cx="933450" cy="2476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800"/>
            <a:t>Source : IPEDS</a:t>
          </a:r>
        </a:p>
        <a:p xmlns:a="http://schemas.openxmlformats.org/drawingml/2006/main">
          <a:endParaRPr lang="en-US"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36F20-E315-47DC-BB81-B1BDF54D9259}" type="datetimeFigureOut">
              <a:rPr lang="en-US" smtClean="0"/>
              <a:pPr/>
              <a:t>3/27/13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EDAB5-367D-4F62-87CC-D2CB9BABC304}" type="slidenum">
              <a:rPr lang="en-US" smtClean="0"/>
              <a:pPr/>
              <a:t>‹#›</a:t>
            </a:fld>
            <a:endParaRPr lang="en-US"/>
          </a:p>
        </p:txBody>
      </p:sp>
    </p:spTree>
    <p:extLst>
      <p:ext uri="{BB962C8B-B14F-4D97-AF65-F5344CB8AC3E}">
        <p14:creationId xmlns:p14="http://schemas.microsoft.com/office/powerpoint/2010/main" val="20827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Even the template is distracting ? Wonder</a:t>
            </a:r>
            <a:r>
              <a:rPr lang="en-US" baseline="0" dirty="0" smtClean="0"/>
              <a:t> what colors will show when projected ?</a:t>
            </a:r>
            <a:endParaRPr lang="en-US" dirty="0"/>
          </a:p>
        </p:txBody>
      </p:sp>
      <p:sp>
        <p:nvSpPr>
          <p:cNvPr id="4" name="Slide Number Placeholder 3"/>
          <p:cNvSpPr>
            <a:spLocks noGrp="1"/>
          </p:cNvSpPr>
          <p:nvPr>
            <p:ph type="sldNum" sz="quarter" idx="10"/>
          </p:nvPr>
        </p:nvSpPr>
        <p:spPr/>
        <p:txBody>
          <a:bodyPr/>
          <a:lstStyle/>
          <a:p>
            <a:fld id="{A4EEDAB5-367D-4F62-87CC-D2CB9BABC304}"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Depends on the point.  If the college is striving for better retention, isn’t 100%</a:t>
            </a:r>
            <a:r>
              <a:rPr lang="en-US" baseline="0" dirty="0" smtClean="0"/>
              <a:t> the top goal ? Was this a good choice of display ?</a:t>
            </a:r>
            <a:endParaRPr lang="en-US" dirty="0"/>
          </a:p>
        </p:txBody>
      </p:sp>
      <p:sp>
        <p:nvSpPr>
          <p:cNvPr id="4" name="Slide Number Placeholder 3"/>
          <p:cNvSpPr>
            <a:spLocks noGrp="1"/>
          </p:cNvSpPr>
          <p:nvPr>
            <p:ph type="sldNum" sz="quarter" idx="10"/>
          </p:nvPr>
        </p:nvSpPr>
        <p:spPr/>
        <p:txBody>
          <a:bodyPr/>
          <a:lstStyle/>
          <a:p>
            <a:fld id="{A4EEDAB5-367D-4F62-87CC-D2CB9BABC304}"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Restrain</a:t>
            </a:r>
            <a:r>
              <a:rPr lang="en-US" baseline="0" dirty="0" smtClean="0"/>
              <a:t> yourself and be sure to view your displays from the perspective of the audience</a:t>
            </a:r>
            <a:endParaRPr lang="en-US" dirty="0"/>
          </a:p>
        </p:txBody>
      </p:sp>
      <p:sp>
        <p:nvSpPr>
          <p:cNvPr id="4" name="Slide Number Placeholder 3"/>
          <p:cNvSpPr>
            <a:spLocks noGrp="1"/>
          </p:cNvSpPr>
          <p:nvPr>
            <p:ph type="sldNum" sz="quarter" idx="10"/>
          </p:nvPr>
        </p:nvSpPr>
        <p:spPr/>
        <p:txBody>
          <a:bodyPr/>
          <a:lstStyle/>
          <a:p>
            <a:fld id="{A4EEDAB5-367D-4F62-87CC-D2CB9BABC304}"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Would you ever use this ?  For what</a:t>
            </a:r>
            <a:r>
              <a:rPr lang="en-US" baseline="0" dirty="0" smtClean="0"/>
              <a:t> ? </a:t>
            </a:r>
            <a:r>
              <a:rPr lang="en-US" dirty="0" smtClean="0"/>
              <a:t>(DISCUSS) </a:t>
            </a:r>
          </a:p>
          <a:p>
            <a:endParaRPr lang="en-US" dirty="0"/>
          </a:p>
        </p:txBody>
      </p:sp>
      <p:sp>
        <p:nvSpPr>
          <p:cNvPr id="4" name="Slide Number Placeholder 3"/>
          <p:cNvSpPr>
            <a:spLocks noGrp="1"/>
          </p:cNvSpPr>
          <p:nvPr>
            <p:ph type="sldNum" sz="quarter" idx="10"/>
          </p:nvPr>
        </p:nvSpPr>
        <p:spPr/>
        <p:txBody>
          <a:bodyPr/>
          <a:lstStyle/>
          <a:p>
            <a:fld id="{A4EEDAB5-367D-4F62-87CC-D2CB9BABC304}"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pertaining to a page with several graphs of the </a:t>
            </a:r>
            <a:r>
              <a:rPr lang="en-US" smtClean="0"/>
              <a:t>same style.</a:t>
            </a:r>
            <a:r>
              <a:rPr lang="en-US" baseline="0" smtClean="0"/>
              <a:t> </a:t>
            </a:r>
            <a:endParaRPr lang="en-US"/>
          </a:p>
        </p:txBody>
      </p:sp>
      <p:sp>
        <p:nvSpPr>
          <p:cNvPr id="4" name="Slide Number Placeholder 3"/>
          <p:cNvSpPr>
            <a:spLocks noGrp="1"/>
          </p:cNvSpPr>
          <p:nvPr>
            <p:ph type="sldNum" sz="quarter" idx="10"/>
          </p:nvPr>
        </p:nvSpPr>
        <p:spPr/>
        <p:txBody>
          <a:bodyPr/>
          <a:lstStyle/>
          <a:p>
            <a:fld id="{A4EEDAB5-367D-4F62-87CC-D2CB9BABC304}"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 to discuss displayin</a:t>
            </a:r>
            <a:r>
              <a:rPr lang="en-US" baseline="0" dirty="0" smtClean="0"/>
              <a:t>g cohort data and way to much in one table</a:t>
            </a:r>
            <a:endParaRPr lang="en-US" dirty="0"/>
          </a:p>
        </p:txBody>
      </p:sp>
      <p:sp>
        <p:nvSpPr>
          <p:cNvPr id="4" name="Slide Number Placeholder 3"/>
          <p:cNvSpPr>
            <a:spLocks noGrp="1"/>
          </p:cNvSpPr>
          <p:nvPr>
            <p:ph type="sldNum" sz="quarter" idx="10"/>
          </p:nvPr>
        </p:nvSpPr>
        <p:spPr/>
        <p:txBody>
          <a:bodyPr/>
          <a:lstStyle/>
          <a:p>
            <a:fld id="{A4EEDAB5-367D-4F62-87CC-D2CB9BABC304}"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EEDAB5-367D-4F62-87CC-D2CB9BABC30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851C91-74DC-4516-80C9-AB315EE4A091}" type="datetimeFigureOut">
              <a:rPr lang="en-US" smtClean="0"/>
              <a:pPr/>
              <a:t>3/27/13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E3F53-5907-4B50-97BD-4F68500D22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51C91-74DC-4516-80C9-AB315EE4A091}" type="datetimeFigureOut">
              <a:rPr lang="en-US" smtClean="0"/>
              <a:pPr/>
              <a:t>3/27/13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1E42-A937-47AF-B3DC-F443EBD9B1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51C91-74DC-4516-80C9-AB315EE4A091}" type="datetimeFigureOut">
              <a:rPr lang="en-US" smtClean="0"/>
              <a:pPr/>
              <a:t>3/27/13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1E42-A937-47AF-B3DC-F443EBD9B17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2600"/>
            <a:ext cx="3886200" cy="46482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95800" y="1752600"/>
            <a:ext cx="3886200" cy="4648200"/>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1066800"/>
            <a:ext cx="7924800" cy="655638"/>
          </a:xfrm>
        </p:spPr>
        <p:txBody>
          <a:bodyPr/>
          <a:lstStyle>
            <a:lvl1pPr>
              <a:defRPr>
                <a:solidFill>
                  <a:srgbClr val="9F3A0D"/>
                </a:solidFill>
              </a:defRPr>
            </a:lvl1pPr>
          </a:lstStyle>
          <a:p>
            <a:r>
              <a:rPr lang="en-US" dirty="0" smtClean="0"/>
              <a:t>Click to edit Master title style</a:t>
            </a:r>
            <a:endParaRPr lang="en-US" dirty="0"/>
          </a:p>
        </p:txBody>
      </p:sp>
      <p:sp>
        <p:nvSpPr>
          <p:cNvPr id="5" name="Slide Number Placeholder 5"/>
          <p:cNvSpPr>
            <a:spLocks noGrp="1"/>
          </p:cNvSpPr>
          <p:nvPr>
            <p:ph type="sldNum" sz="quarter" idx="10"/>
          </p:nvPr>
        </p:nvSpPr>
        <p:spPr/>
        <p:txBody>
          <a:bodyPr/>
          <a:lstStyle>
            <a:lvl1pPr>
              <a:defRPr/>
            </a:lvl1pPr>
          </a:lstStyle>
          <a:p>
            <a:fld id="{265E709A-8103-493D-8C0F-D0C77703C7A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1066800"/>
            <a:ext cx="7924800" cy="655638"/>
          </a:xfrm>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fld id="{8E017F34-C07F-4287-A4C1-EF6350E47C9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851C91-74DC-4516-80C9-AB315EE4A091}" type="datetimeFigureOut">
              <a:rPr lang="en-US" smtClean="0"/>
              <a:pPr/>
              <a:t>3/27/13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91CE30-5127-45AE-913A-B9049CCCD5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51C91-74DC-4516-80C9-AB315EE4A091}" type="datetimeFigureOut">
              <a:rPr lang="en-US" smtClean="0"/>
              <a:pPr/>
              <a:t>3/27/13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E1E42-A937-47AF-B3DC-F443EBD9B17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51C91-74DC-4516-80C9-AB315EE4A091}" type="datetimeFigureOut">
              <a:rPr lang="en-US" smtClean="0"/>
              <a:pPr/>
              <a:t>3/27/13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E709A-8103-493D-8C0F-D0C77703C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851C91-74DC-4516-80C9-AB315EE4A091}" type="datetimeFigureOut">
              <a:rPr lang="en-US" smtClean="0"/>
              <a:pPr/>
              <a:t>3/27/13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E1E42-A937-47AF-B3DC-F443EBD9B1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851C91-74DC-4516-80C9-AB315EE4A091}" type="datetimeFigureOut">
              <a:rPr lang="en-US" smtClean="0"/>
              <a:pPr/>
              <a:t>3/27/13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017F34-C07F-4287-A4C1-EF6350E47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51C91-74DC-4516-80C9-AB315EE4A091}" type="datetimeFigureOut">
              <a:rPr lang="en-US" smtClean="0"/>
              <a:pPr/>
              <a:t>3/27/13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20155D-14A9-469C-A1AA-C17FCC19D6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51C91-74DC-4516-80C9-AB315EE4A091}" type="datetimeFigureOut">
              <a:rPr lang="en-US" smtClean="0"/>
              <a:pPr/>
              <a:t>3/27/13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CC467-B2C2-45D7-93A7-2F55EE28C1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51C91-74DC-4516-80C9-AB315EE4A091}" type="datetimeFigureOut">
              <a:rPr lang="en-US" smtClean="0"/>
              <a:pPr/>
              <a:t>3/27/13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97BF3B-9C6A-4385-A2C2-3F5C50FBA14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51C91-74DC-4516-80C9-AB315EE4A091}" type="datetimeFigureOut">
              <a:rPr lang="en-US" smtClean="0"/>
              <a:pPr/>
              <a:t>3/27/13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E1E42-A937-47AF-B3DC-F443EBD9B1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76" r:id="rId12"/>
    <p:sldLayoutId id="2147483677"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chart" Target="../charts/chart5.xm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9218" name="Title 1"/>
          <p:cNvSpPr>
            <a:spLocks noGrp="1"/>
          </p:cNvSpPr>
          <p:nvPr>
            <p:ph type="ctrTitle"/>
          </p:nvPr>
        </p:nvSpPr>
        <p:spPr>
          <a:xfrm>
            <a:off x="3810000" y="2743200"/>
            <a:ext cx="5029200" cy="1828800"/>
          </a:xfrm>
        </p:spPr>
        <p:txBody>
          <a:bodyPr/>
          <a:lstStyle/>
          <a:p>
            <a:pPr eaLnBrk="1" hangingPunct="1"/>
            <a:r>
              <a:rPr lang="en-US" sz="4000" dirty="0" smtClean="0">
                <a:latin typeface="Arial" charset="0"/>
                <a:cs typeface="Arial" charset="0"/>
              </a:rPr>
              <a:t>Engaging Data Displays</a:t>
            </a:r>
          </a:p>
        </p:txBody>
      </p:sp>
      <p:sp>
        <p:nvSpPr>
          <p:cNvPr id="9219" name="Subtitle 2"/>
          <p:cNvSpPr>
            <a:spLocks noGrp="1"/>
          </p:cNvSpPr>
          <p:nvPr>
            <p:ph type="subTitle" idx="1"/>
          </p:nvPr>
        </p:nvSpPr>
        <p:spPr>
          <a:xfrm>
            <a:off x="3886200" y="4648200"/>
            <a:ext cx="4876800" cy="685800"/>
          </a:xfrm>
        </p:spPr>
        <p:txBody>
          <a:bodyPr>
            <a:normAutofit fontScale="47500" lnSpcReduction="20000"/>
          </a:bodyPr>
          <a:lstStyle/>
          <a:p>
            <a:pPr fontAlgn="base">
              <a:spcAft>
                <a:spcPct val="0"/>
              </a:spcAft>
              <a:buFont typeface="Arial" charset="0"/>
              <a:buNone/>
            </a:pPr>
            <a:r>
              <a:rPr lang="en-US" sz="2800" dirty="0" smtClean="0">
                <a:solidFill>
                  <a:srgbClr val="17375E"/>
                </a:solidFill>
                <a:latin typeface="Arial" charset="0"/>
                <a:cs typeface="Arial" charset="0"/>
              </a:rPr>
              <a:t>John </a:t>
            </a:r>
            <a:r>
              <a:rPr lang="en-US" sz="2800" dirty="0" err="1" smtClean="0">
                <a:solidFill>
                  <a:srgbClr val="17375E"/>
                </a:solidFill>
                <a:latin typeface="Arial" charset="0"/>
                <a:cs typeface="Arial" charset="0"/>
              </a:rPr>
              <a:t>Muffo</a:t>
            </a:r>
            <a:endParaRPr lang="en-US" sz="2800" dirty="0" smtClean="0">
              <a:solidFill>
                <a:srgbClr val="17375E"/>
              </a:solidFill>
              <a:latin typeface="Arial" charset="0"/>
              <a:cs typeface="Arial" charset="0"/>
            </a:endParaRPr>
          </a:p>
          <a:p>
            <a:pPr fontAlgn="base">
              <a:spcAft>
                <a:spcPct val="0"/>
              </a:spcAft>
              <a:buFont typeface="Arial" charset="0"/>
              <a:buNone/>
            </a:pPr>
            <a:r>
              <a:rPr lang="en-US" sz="2800" dirty="0" err="1" smtClean="0">
                <a:solidFill>
                  <a:srgbClr val="17375E"/>
                </a:solidFill>
                <a:latin typeface="Arial" charset="0"/>
                <a:cs typeface="Arial" charset="0"/>
              </a:rPr>
              <a:t>Jacki</a:t>
            </a:r>
            <a:r>
              <a:rPr lang="en-US" sz="2800" dirty="0" smtClean="0">
                <a:solidFill>
                  <a:srgbClr val="17375E"/>
                </a:solidFill>
                <a:latin typeface="Arial" charset="0"/>
                <a:cs typeface="Arial" charset="0"/>
              </a:rPr>
              <a:t> Stirn</a:t>
            </a:r>
          </a:p>
          <a:p>
            <a:pPr fontAlgn="base">
              <a:spcAft>
                <a:spcPct val="0"/>
              </a:spcAft>
              <a:buFont typeface="Arial" charset="0"/>
              <a:buNone/>
            </a:pPr>
            <a:r>
              <a:rPr lang="en-US" sz="2800" dirty="0" smtClean="0">
                <a:solidFill>
                  <a:srgbClr val="17375E"/>
                </a:solidFill>
                <a:latin typeface="Arial" charset="0"/>
                <a:cs typeface="Arial" charset="0"/>
              </a:rPr>
              <a:t>SSBTN Consultants</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143000"/>
            <a:ext cx="8763000" cy="369332"/>
          </a:xfrm>
          <a:prstGeom prst="rect">
            <a:avLst/>
          </a:prstGeom>
          <a:noFill/>
        </p:spPr>
        <p:txBody>
          <a:bodyPr wrap="square" rtlCol="0">
            <a:spAutoFit/>
          </a:bodyPr>
          <a:lstStyle/>
          <a:p>
            <a:endParaRPr lang="en-US" dirty="0"/>
          </a:p>
        </p:txBody>
      </p:sp>
      <p:graphicFrame>
        <p:nvGraphicFramePr>
          <p:cNvPr id="5" name="Table 4"/>
          <p:cNvGraphicFramePr>
            <a:graphicFrameLocks noGrp="1"/>
          </p:cNvGraphicFramePr>
          <p:nvPr/>
        </p:nvGraphicFramePr>
        <p:xfrm>
          <a:off x="304802" y="533394"/>
          <a:ext cx="8458197" cy="6095995"/>
        </p:xfrm>
        <a:graphic>
          <a:graphicData uri="http://schemas.openxmlformats.org/drawingml/2006/table">
            <a:tbl>
              <a:tblPr/>
              <a:tblGrid>
                <a:gridCol w="1913619"/>
                <a:gridCol w="1090763"/>
                <a:gridCol w="1090763"/>
                <a:gridCol w="1090763"/>
                <a:gridCol w="1090763"/>
                <a:gridCol w="1090763"/>
                <a:gridCol w="1090763"/>
              </a:tblGrid>
              <a:tr h="262147">
                <a:tc gridSpan="7">
                  <a:txBody>
                    <a:bodyPr/>
                    <a:lstStyle/>
                    <a:p>
                      <a:pPr algn="l" fontAlgn="b"/>
                      <a:r>
                        <a:rPr lang="en-US" sz="900" b="1" i="0" u="none" strike="noStrike" dirty="0">
                          <a:latin typeface="Impact"/>
                        </a:rPr>
                        <a:t>National Center for Education Statistics</a:t>
                      </a:r>
                    </a:p>
                  </a:txBody>
                  <a:tcPr marL="5461" marR="5461" marT="546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75141">
                <a:tc gridSpan="7">
                  <a:txBody>
                    <a:bodyPr/>
                    <a:lstStyle/>
                    <a:p>
                      <a:pPr algn="l" fontAlgn="b"/>
                      <a:r>
                        <a:rPr lang="en-US" sz="600" b="1" i="0" u="none" strike="noStrike">
                          <a:latin typeface="Arial"/>
                        </a:rPr>
                        <a:t>Table A-45-3. Percentage of students seeking a certificate or associate's degree at 2-year institutions who completed a certificate or associate's degree within 150 percent of the normal time required to do so, by race/ethnicity, control of institution, and sex: Starting cohort years 2000 and 2007</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9603">
                <a:tc>
                  <a:txBody>
                    <a:bodyPr/>
                    <a:lstStyle/>
                    <a:p>
                      <a:pPr algn="l" fontAlgn="b"/>
                      <a:r>
                        <a:rPr lang="en-US" sz="500" b="0" i="0" u="none" strike="noStrike">
                          <a:latin typeface="Arial"/>
                        </a:rPr>
                        <a:t>Control of institution and sex</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Total</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White</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Black</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Hispanic</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Asian/ Pacific Islander</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American Indian/ Alaska Native</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57835">
                <a:tc>
                  <a:txBody>
                    <a:bodyPr/>
                    <a:lstStyle/>
                    <a:p>
                      <a:pPr algn="l" fontAlgn="b"/>
                      <a:r>
                        <a:rPr lang="en-US" sz="500" b="0" i="0" u="none" strike="noStrike">
                          <a:latin typeface="Arial"/>
                        </a:rPr>
                        <a:t> </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gridSpan="6">
                  <a:txBody>
                    <a:bodyPr/>
                    <a:lstStyle/>
                    <a:p>
                      <a:pPr algn="ctr" fontAlgn="b"/>
                      <a:r>
                        <a:rPr lang="en-US" sz="500" b="0" i="0" u="none" strike="noStrike">
                          <a:latin typeface="Arial"/>
                        </a:rPr>
                        <a:t>2000 starting cohort</a:t>
                      </a:r>
                    </a:p>
                  </a:txBody>
                  <a:tcPr marL="5461" marR="5461" marT="5461"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073">
                <a:tc>
                  <a:txBody>
                    <a:bodyPr/>
                    <a:lstStyle/>
                    <a:p>
                      <a:pPr algn="l" fontAlgn="b"/>
                      <a:r>
                        <a:rPr lang="en-US" sz="500" b="1" i="0" u="none" strike="noStrike">
                          <a:latin typeface="Arial"/>
                        </a:rPr>
                        <a:t>Total</a:t>
                      </a:r>
                    </a:p>
                  </a:txBody>
                  <a:tcPr marL="98305" marR="5461" marT="5461" marB="0" anchor="b">
                    <a:lnL>
                      <a:noFill/>
                    </a:lnL>
                    <a:lnR>
                      <a:noFill/>
                    </a:lnR>
                    <a:lnT>
                      <a:noFill/>
                    </a:lnT>
                    <a:lnB>
                      <a:noFill/>
                    </a:lnB>
                    <a:solidFill>
                      <a:srgbClr val="FFFFFF"/>
                    </a:solidFill>
                  </a:tcPr>
                </a:tc>
                <a:tc>
                  <a:txBody>
                    <a:bodyPr/>
                    <a:lstStyle/>
                    <a:p>
                      <a:pPr algn="r" fontAlgn="b"/>
                      <a:r>
                        <a:rPr lang="en-US" sz="500" b="1" i="0" u="none" strike="noStrike">
                          <a:latin typeface="Arial"/>
                        </a:rPr>
                        <a:t>30.5</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31.5</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26.1</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30.1</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33.3</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29.3</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r>
              <a:tr h="131073">
                <a:tc>
                  <a:txBody>
                    <a:bodyPr/>
                    <a:lstStyle/>
                    <a:p>
                      <a:pPr algn="l" fontAlgn="b"/>
                      <a:r>
                        <a:rPr lang="en-US" sz="500" b="0" i="0" u="none" strike="noStrike">
                          <a:latin typeface="Arial"/>
                        </a:rPr>
                        <a:t>Public </a:t>
                      </a:r>
                    </a:p>
                  </a:txBody>
                  <a:tcPr marL="5461"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23.6</a:t>
                      </a:r>
                    </a:p>
                  </a:txBody>
                  <a:tcPr marL="5461" marR="5461" marT="5461" marB="0" anchor="b">
                    <a:lnL>
                      <a:noFill/>
                    </a:lnL>
                    <a:lnR>
                      <a:noFill/>
                    </a:lnR>
                    <a:lnT>
                      <a:noFill/>
                    </a:lnT>
                    <a:lnB>
                      <a:noFill/>
                    </a:lnB>
                  </a:tcPr>
                </a:tc>
                <a:tc>
                  <a:txBody>
                    <a:bodyPr/>
                    <a:lstStyle/>
                    <a:p>
                      <a:pPr algn="r" fontAlgn="b"/>
                      <a:r>
                        <a:rPr lang="en-US" sz="500" b="0" i="0" u="none" strike="noStrike">
                          <a:latin typeface="Arial"/>
                        </a:rPr>
                        <a:t>25.7</a:t>
                      </a:r>
                    </a:p>
                  </a:txBody>
                  <a:tcPr marL="5461" marR="5461" marT="5461" marB="0" anchor="b">
                    <a:lnL>
                      <a:noFill/>
                    </a:lnL>
                    <a:lnR>
                      <a:noFill/>
                    </a:lnR>
                    <a:lnT>
                      <a:noFill/>
                    </a:lnT>
                    <a:lnB>
                      <a:noFill/>
                    </a:lnB>
                  </a:tcPr>
                </a:tc>
                <a:tc>
                  <a:txBody>
                    <a:bodyPr/>
                    <a:lstStyle/>
                    <a:p>
                      <a:pPr algn="r" fontAlgn="b"/>
                      <a:r>
                        <a:rPr lang="en-US" sz="500" b="0" i="0" u="none" strike="noStrike">
                          <a:latin typeface="Arial"/>
                        </a:rPr>
                        <a:t>17.8</a:t>
                      </a:r>
                    </a:p>
                  </a:txBody>
                  <a:tcPr marL="5461" marR="5461" marT="5461" marB="0" anchor="b">
                    <a:lnL>
                      <a:noFill/>
                    </a:lnL>
                    <a:lnR>
                      <a:noFill/>
                    </a:lnR>
                    <a:lnT>
                      <a:noFill/>
                    </a:lnT>
                    <a:lnB>
                      <a:noFill/>
                    </a:lnB>
                  </a:tcPr>
                </a:tc>
                <a:tc>
                  <a:txBody>
                    <a:bodyPr/>
                    <a:lstStyle/>
                    <a:p>
                      <a:pPr algn="r" fontAlgn="b"/>
                      <a:r>
                        <a:rPr lang="en-US" sz="500" b="0" i="0" u="none" strike="noStrike">
                          <a:latin typeface="Arial"/>
                        </a:rPr>
                        <a:t>16.8</a:t>
                      </a:r>
                    </a:p>
                  </a:txBody>
                  <a:tcPr marL="5461" marR="5461" marT="5461" marB="0" anchor="b">
                    <a:lnL>
                      <a:noFill/>
                    </a:lnL>
                    <a:lnR>
                      <a:noFill/>
                    </a:lnR>
                    <a:lnT>
                      <a:noFill/>
                    </a:lnT>
                    <a:lnB>
                      <a:noFill/>
                    </a:lnB>
                  </a:tcPr>
                </a:tc>
                <a:tc>
                  <a:txBody>
                    <a:bodyPr/>
                    <a:lstStyle/>
                    <a:p>
                      <a:pPr algn="r" fontAlgn="b"/>
                      <a:r>
                        <a:rPr lang="en-US" sz="500" b="0" i="0" u="none" strike="noStrike">
                          <a:latin typeface="Arial"/>
                        </a:rPr>
                        <a:t>25.5</a:t>
                      </a:r>
                    </a:p>
                  </a:txBody>
                  <a:tcPr marL="5461" marR="5461" marT="5461" marB="0" anchor="b">
                    <a:lnL>
                      <a:noFill/>
                    </a:lnL>
                    <a:lnR>
                      <a:noFill/>
                    </a:lnR>
                    <a:lnT>
                      <a:noFill/>
                    </a:lnT>
                    <a:lnB>
                      <a:noFill/>
                    </a:lnB>
                  </a:tcPr>
                </a:tc>
                <a:tc>
                  <a:txBody>
                    <a:bodyPr/>
                    <a:lstStyle/>
                    <a:p>
                      <a:pPr algn="r" fontAlgn="b"/>
                      <a:r>
                        <a:rPr lang="en-US" sz="500" b="0" i="0" u="none" strike="noStrike">
                          <a:latin typeface="Arial"/>
                        </a:rPr>
                        <a:t>19.6</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22.2</a:t>
                      </a:r>
                    </a:p>
                  </a:txBody>
                  <a:tcPr marL="5461" marR="5461" marT="5461" marB="0" anchor="b">
                    <a:lnL>
                      <a:noFill/>
                    </a:lnL>
                    <a:lnR>
                      <a:noFill/>
                    </a:lnR>
                    <a:lnT>
                      <a:noFill/>
                    </a:lnT>
                    <a:lnB>
                      <a:noFill/>
                    </a:lnB>
                  </a:tcPr>
                </a:tc>
                <a:tc>
                  <a:txBody>
                    <a:bodyPr/>
                    <a:lstStyle/>
                    <a:p>
                      <a:pPr algn="r" fontAlgn="b"/>
                      <a:r>
                        <a:rPr lang="en-US" sz="500" b="0" i="0" u="none" strike="noStrike">
                          <a:latin typeface="Arial"/>
                        </a:rPr>
                        <a:t>24.2</a:t>
                      </a:r>
                    </a:p>
                  </a:txBody>
                  <a:tcPr marL="5461" marR="5461" marT="5461" marB="0" anchor="b">
                    <a:lnL>
                      <a:noFill/>
                    </a:lnL>
                    <a:lnR>
                      <a:noFill/>
                    </a:lnR>
                    <a:lnT>
                      <a:noFill/>
                    </a:lnT>
                    <a:lnB>
                      <a:noFill/>
                    </a:lnB>
                  </a:tcPr>
                </a:tc>
                <a:tc>
                  <a:txBody>
                    <a:bodyPr/>
                    <a:lstStyle/>
                    <a:p>
                      <a:pPr algn="r" fontAlgn="b"/>
                      <a:r>
                        <a:rPr lang="en-US" sz="500" b="0" i="0" u="none" strike="noStrike">
                          <a:latin typeface="Arial"/>
                        </a:rPr>
                        <a:t>16.5</a:t>
                      </a:r>
                    </a:p>
                  </a:txBody>
                  <a:tcPr marL="5461" marR="5461" marT="5461" marB="0" anchor="b">
                    <a:lnL>
                      <a:noFill/>
                    </a:lnL>
                    <a:lnR>
                      <a:noFill/>
                    </a:lnR>
                    <a:lnT>
                      <a:noFill/>
                    </a:lnT>
                    <a:lnB>
                      <a:noFill/>
                    </a:lnB>
                  </a:tcPr>
                </a:tc>
                <a:tc>
                  <a:txBody>
                    <a:bodyPr/>
                    <a:lstStyle/>
                    <a:p>
                      <a:pPr algn="r" fontAlgn="b"/>
                      <a:r>
                        <a:rPr lang="en-US" sz="500" b="0" i="0" u="none" strike="noStrike">
                          <a:latin typeface="Arial"/>
                        </a:rPr>
                        <a:t>15.4</a:t>
                      </a:r>
                    </a:p>
                  </a:txBody>
                  <a:tcPr marL="5461" marR="5461" marT="5461" marB="0" anchor="b">
                    <a:lnL>
                      <a:noFill/>
                    </a:lnL>
                    <a:lnR>
                      <a:noFill/>
                    </a:lnR>
                    <a:lnT>
                      <a:noFill/>
                    </a:lnT>
                    <a:lnB>
                      <a:noFill/>
                    </a:lnB>
                  </a:tcPr>
                </a:tc>
                <a:tc>
                  <a:txBody>
                    <a:bodyPr/>
                    <a:lstStyle/>
                    <a:p>
                      <a:pPr algn="r" fontAlgn="b"/>
                      <a:r>
                        <a:rPr lang="en-US" sz="500" b="0" i="0" u="none" strike="noStrike">
                          <a:latin typeface="Arial"/>
                        </a:rPr>
                        <a:t>22.6</a:t>
                      </a:r>
                    </a:p>
                  </a:txBody>
                  <a:tcPr marL="5461" marR="5461" marT="5461" marB="0" anchor="b">
                    <a:lnL>
                      <a:noFill/>
                    </a:lnL>
                    <a:lnR>
                      <a:noFill/>
                    </a:lnR>
                    <a:lnT>
                      <a:noFill/>
                    </a:lnT>
                    <a:lnB>
                      <a:noFill/>
                    </a:lnB>
                  </a:tcPr>
                </a:tc>
                <a:tc>
                  <a:txBody>
                    <a:bodyPr/>
                    <a:lstStyle/>
                    <a:p>
                      <a:pPr algn="r" fontAlgn="b"/>
                      <a:r>
                        <a:rPr lang="en-US" sz="500" b="0" i="0" u="none" strike="noStrike">
                          <a:latin typeface="Arial"/>
                        </a:rPr>
                        <a:t>19.3</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Female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24.8</a:t>
                      </a:r>
                    </a:p>
                  </a:txBody>
                  <a:tcPr marL="5461" marR="5461" marT="5461" marB="0" anchor="b">
                    <a:lnL>
                      <a:noFill/>
                    </a:lnL>
                    <a:lnR>
                      <a:noFill/>
                    </a:lnR>
                    <a:lnT>
                      <a:noFill/>
                    </a:lnT>
                    <a:lnB>
                      <a:noFill/>
                    </a:lnB>
                  </a:tcPr>
                </a:tc>
                <a:tc>
                  <a:txBody>
                    <a:bodyPr/>
                    <a:lstStyle/>
                    <a:p>
                      <a:pPr algn="r" fontAlgn="b"/>
                      <a:r>
                        <a:rPr lang="en-US" sz="500" b="0" i="0" u="none" strike="noStrike">
                          <a:latin typeface="Arial"/>
                        </a:rPr>
                        <a:t>27.1</a:t>
                      </a:r>
                    </a:p>
                  </a:txBody>
                  <a:tcPr marL="5461" marR="5461" marT="5461" marB="0" anchor="b">
                    <a:lnL>
                      <a:noFill/>
                    </a:lnL>
                    <a:lnR>
                      <a:noFill/>
                    </a:lnR>
                    <a:lnT>
                      <a:noFill/>
                    </a:lnT>
                    <a:lnB>
                      <a:noFill/>
                    </a:lnB>
                  </a:tcPr>
                </a:tc>
                <a:tc>
                  <a:txBody>
                    <a:bodyPr/>
                    <a:lstStyle/>
                    <a:p>
                      <a:pPr algn="r" fontAlgn="b"/>
                      <a:r>
                        <a:rPr lang="en-US" sz="500" b="0" i="0" u="none" strike="noStrike">
                          <a:latin typeface="Arial"/>
                        </a:rPr>
                        <a:t>18.8</a:t>
                      </a:r>
                    </a:p>
                  </a:txBody>
                  <a:tcPr marL="5461" marR="5461" marT="5461" marB="0" anchor="b">
                    <a:lnL>
                      <a:noFill/>
                    </a:lnL>
                    <a:lnR>
                      <a:noFill/>
                    </a:lnR>
                    <a:lnT>
                      <a:noFill/>
                    </a:lnT>
                    <a:lnB>
                      <a:noFill/>
                    </a:lnB>
                  </a:tcPr>
                </a:tc>
                <a:tc>
                  <a:txBody>
                    <a:bodyPr/>
                    <a:lstStyle/>
                    <a:p>
                      <a:pPr algn="r" fontAlgn="b"/>
                      <a:r>
                        <a:rPr lang="en-US" sz="500" b="0" i="0" u="none" strike="noStrike">
                          <a:latin typeface="Arial"/>
                        </a:rPr>
                        <a:t>17.9</a:t>
                      </a:r>
                    </a:p>
                  </a:txBody>
                  <a:tcPr marL="5461" marR="5461" marT="5461" marB="0" anchor="b">
                    <a:lnL>
                      <a:noFill/>
                    </a:lnL>
                    <a:lnR>
                      <a:noFill/>
                    </a:lnR>
                    <a:lnT>
                      <a:noFill/>
                    </a:lnT>
                    <a:lnB>
                      <a:noFill/>
                    </a:lnB>
                  </a:tcPr>
                </a:tc>
                <a:tc>
                  <a:txBody>
                    <a:bodyPr/>
                    <a:lstStyle/>
                    <a:p>
                      <a:pPr algn="r" fontAlgn="b"/>
                      <a:r>
                        <a:rPr lang="en-US" sz="500" b="0" i="0" u="none" strike="noStrike">
                          <a:latin typeface="Arial"/>
                        </a:rPr>
                        <a:t>28.4</a:t>
                      </a:r>
                    </a:p>
                  </a:txBody>
                  <a:tcPr marL="5461" marR="5461" marT="5461" marB="0" anchor="b">
                    <a:lnL>
                      <a:noFill/>
                    </a:lnL>
                    <a:lnR>
                      <a:noFill/>
                    </a:lnR>
                    <a:lnT>
                      <a:noFill/>
                    </a:lnT>
                    <a:lnB>
                      <a:noFill/>
                    </a:lnB>
                  </a:tcPr>
                </a:tc>
                <a:tc>
                  <a:txBody>
                    <a:bodyPr/>
                    <a:lstStyle/>
                    <a:p>
                      <a:pPr algn="r" fontAlgn="b"/>
                      <a:r>
                        <a:rPr lang="en-US" sz="500" b="0" i="0" u="none" strike="noStrike">
                          <a:latin typeface="Arial"/>
                        </a:rPr>
                        <a:t>19.9</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 </a:t>
                      </a:r>
                    </a:p>
                  </a:txBody>
                  <a:tcPr marL="49152" marR="5461" marT="5461" marB="0" anchor="b">
                    <a:lnL>
                      <a:noFill/>
                    </a:lnL>
                    <a:lnR>
                      <a:noFill/>
                    </a:lnR>
                    <a:lnT>
                      <a:noFill/>
                    </a:lnT>
                    <a:lnB>
                      <a:noFill/>
                    </a:lnB>
                    <a:solidFill>
                      <a:srgbClr val="FFFFFF"/>
                    </a:solidFill>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Private nonprofit </a:t>
                      </a:r>
                    </a:p>
                  </a:txBody>
                  <a:tcPr marL="5461"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50.1</a:t>
                      </a:r>
                    </a:p>
                  </a:txBody>
                  <a:tcPr marL="5461" marR="5461" marT="5461" marB="0" anchor="b">
                    <a:lnL>
                      <a:noFill/>
                    </a:lnL>
                    <a:lnR>
                      <a:noFill/>
                    </a:lnR>
                    <a:lnT>
                      <a:noFill/>
                    </a:lnT>
                    <a:lnB>
                      <a:noFill/>
                    </a:lnB>
                  </a:tcPr>
                </a:tc>
                <a:tc>
                  <a:txBody>
                    <a:bodyPr/>
                    <a:lstStyle/>
                    <a:p>
                      <a:pPr algn="r" fontAlgn="b"/>
                      <a:r>
                        <a:rPr lang="en-US" sz="500" b="0" i="0" u="none" strike="noStrike">
                          <a:latin typeface="Arial"/>
                        </a:rPr>
                        <a:t>49.6</a:t>
                      </a:r>
                    </a:p>
                  </a:txBody>
                  <a:tcPr marL="5461" marR="5461" marT="5461" marB="0" anchor="b">
                    <a:lnL>
                      <a:noFill/>
                    </a:lnL>
                    <a:lnR>
                      <a:noFill/>
                    </a:lnR>
                    <a:lnT>
                      <a:noFill/>
                    </a:lnT>
                    <a:lnB>
                      <a:noFill/>
                    </a:lnB>
                  </a:tcPr>
                </a:tc>
                <a:tc>
                  <a:txBody>
                    <a:bodyPr/>
                    <a:lstStyle/>
                    <a:p>
                      <a:pPr algn="r" fontAlgn="b"/>
                      <a:r>
                        <a:rPr lang="en-US" sz="500" b="0" i="0" u="none" strike="noStrike">
                          <a:latin typeface="Arial"/>
                        </a:rPr>
                        <a:t>37.5</a:t>
                      </a:r>
                    </a:p>
                  </a:txBody>
                  <a:tcPr marL="5461" marR="5461" marT="5461" marB="0" anchor="b">
                    <a:lnL>
                      <a:noFill/>
                    </a:lnL>
                    <a:lnR>
                      <a:noFill/>
                    </a:lnR>
                    <a:lnT>
                      <a:noFill/>
                    </a:lnT>
                    <a:lnB>
                      <a:noFill/>
                    </a:lnB>
                  </a:tcPr>
                </a:tc>
                <a:tc>
                  <a:txBody>
                    <a:bodyPr/>
                    <a:lstStyle/>
                    <a:p>
                      <a:pPr algn="r" fontAlgn="b"/>
                      <a:r>
                        <a:rPr lang="en-US" sz="500" b="0" i="0" u="none" strike="noStrike">
                          <a:latin typeface="Arial"/>
                        </a:rPr>
                        <a:t>56.3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61.4</a:t>
                      </a:r>
                    </a:p>
                  </a:txBody>
                  <a:tcPr marL="5461" marR="5461" marT="5461" marB="0" anchor="b">
                    <a:lnL>
                      <a:noFill/>
                    </a:lnL>
                    <a:lnR>
                      <a:noFill/>
                    </a:lnR>
                    <a:lnT>
                      <a:noFill/>
                    </a:lnT>
                    <a:lnB>
                      <a:noFill/>
                    </a:lnB>
                  </a:tcPr>
                </a:tc>
                <a:tc>
                  <a:txBody>
                    <a:bodyPr/>
                    <a:lstStyle/>
                    <a:p>
                      <a:pPr algn="r" fontAlgn="b"/>
                      <a:r>
                        <a:rPr lang="en-US" sz="500" b="0" i="0" u="none" strike="noStrike">
                          <a:latin typeface="Arial"/>
                        </a:rPr>
                        <a:t>62.1</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49.5</a:t>
                      </a:r>
                    </a:p>
                  </a:txBody>
                  <a:tcPr marL="5461" marR="5461" marT="5461" marB="0" anchor="b">
                    <a:lnL>
                      <a:noFill/>
                    </a:lnL>
                    <a:lnR>
                      <a:noFill/>
                    </a:lnR>
                    <a:lnT>
                      <a:noFill/>
                    </a:lnT>
                    <a:lnB>
                      <a:noFill/>
                    </a:lnB>
                  </a:tcPr>
                </a:tc>
                <a:tc>
                  <a:txBody>
                    <a:bodyPr/>
                    <a:lstStyle/>
                    <a:p>
                      <a:pPr algn="r" fontAlgn="b"/>
                      <a:r>
                        <a:rPr lang="en-US" sz="500" b="0" i="0" u="none" strike="noStrike">
                          <a:latin typeface="Arial"/>
                        </a:rPr>
                        <a:t>49.3</a:t>
                      </a:r>
                    </a:p>
                  </a:txBody>
                  <a:tcPr marL="5461" marR="5461" marT="5461" marB="0" anchor="b">
                    <a:lnL>
                      <a:noFill/>
                    </a:lnL>
                    <a:lnR>
                      <a:noFill/>
                    </a:lnR>
                    <a:lnT>
                      <a:noFill/>
                    </a:lnT>
                    <a:lnB>
                      <a:noFill/>
                    </a:lnB>
                  </a:tcPr>
                </a:tc>
                <a:tc>
                  <a:txBody>
                    <a:bodyPr/>
                    <a:lstStyle/>
                    <a:p>
                      <a:pPr algn="r" fontAlgn="b"/>
                      <a:r>
                        <a:rPr lang="en-US" sz="500" b="0" i="0" u="none" strike="noStrike">
                          <a:latin typeface="Arial"/>
                        </a:rPr>
                        <a:t>31.7</a:t>
                      </a:r>
                    </a:p>
                  </a:txBody>
                  <a:tcPr marL="5461" marR="5461" marT="5461" marB="0" anchor="b">
                    <a:lnL>
                      <a:noFill/>
                    </a:lnL>
                    <a:lnR>
                      <a:noFill/>
                    </a:lnR>
                    <a:lnT>
                      <a:noFill/>
                    </a:lnT>
                    <a:lnB>
                      <a:noFill/>
                    </a:lnB>
                  </a:tcPr>
                </a:tc>
                <a:tc>
                  <a:txBody>
                    <a:bodyPr/>
                    <a:lstStyle/>
                    <a:p>
                      <a:pPr algn="r" fontAlgn="b"/>
                      <a:r>
                        <a:rPr lang="en-US" sz="500" b="0" i="0" u="none" strike="noStrike">
                          <a:latin typeface="Arial"/>
                        </a:rPr>
                        <a:t>54.3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62.5</a:t>
                      </a:r>
                    </a:p>
                  </a:txBody>
                  <a:tcPr marL="5461" marR="5461" marT="5461" marB="0" anchor="b">
                    <a:lnL>
                      <a:noFill/>
                    </a:lnL>
                    <a:lnR>
                      <a:noFill/>
                    </a:lnR>
                    <a:lnT>
                      <a:noFill/>
                    </a:lnT>
                    <a:lnB>
                      <a:noFill/>
                    </a:lnB>
                  </a:tcPr>
                </a:tc>
                <a:tc>
                  <a:txBody>
                    <a:bodyPr/>
                    <a:lstStyle/>
                    <a:p>
                      <a:pPr algn="r" fontAlgn="b"/>
                      <a:r>
                        <a:rPr lang="en-US" sz="500" b="0" i="0" u="none" strike="noStrike">
                          <a:latin typeface="Arial"/>
                        </a:rPr>
                        <a:t>64.5</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Female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50.7</a:t>
                      </a:r>
                    </a:p>
                  </a:txBody>
                  <a:tcPr marL="5461" marR="5461" marT="5461" marB="0" anchor="b">
                    <a:lnL>
                      <a:noFill/>
                    </a:lnL>
                    <a:lnR>
                      <a:noFill/>
                    </a:lnR>
                    <a:lnT>
                      <a:noFill/>
                    </a:lnT>
                    <a:lnB>
                      <a:noFill/>
                    </a:lnB>
                  </a:tcPr>
                </a:tc>
                <a:tc>
                  <a:txBody>
                    <a:bodyPr/>
                    <a:lstStyle/>
                    <a:p>
                      <a:pPr algn="r" fontAlgn="b"/>
                      <a:r>
                        <a:rPr lang="en-US" sz="500" b="0" i="0" u="none" strike="noStrike">
                          <a:latin typeface="Arial"/>
                        </a:rPr>
                        <a:t>50.0</a:t>
                      </a:r>
                    </a:p>
                  </a:txBody>
                  <a:tcPr marL="5461" marR="5461" marT="5461" marB="0" anchor="b">
                    <a:lnL>
                      <a:noFill/>
                    </a:lnL>
                    <a:lnR>
                      <a:noFill/>
                    </a:lnR>
                    <a:lnT>
                      <a:noFill/>
                    </a:lnT>
                    <a:lnB>
                      <a:noFill/>
                    </a:lnB>
                  </a:tcPr>
                </a:tc>
                <a:tc>
                  <a:txBody>
                    <a:bodyPr/>
                    <a:lstStyle/>
                    <a:p>
                      <a:pPr algn="r" fontAlgn="b"/>
                      <a:r>
                        <a:rPr lang="en-US" sz="500" b="0" i="0" u="none" strike="noStrike">
                          <a:latin typeface="Arial"/>
                        </a:rPr>
                        <a:t>43.1</a:t>
                      </a:r>
                    </a:p>
                  </a:txBody>
                  <a:tcPr marL="5461" marR="5461" marT="5461" marB="0" anchor="b">
                    <a:lnL>
                      <a:noFill/>
                    </a:lnL>
                    <a:lnR>
                      <a:noFill/>
                    </a:lnR>
                    <a:lnT>
                      <a:noFill/>
                    </a:lnT>
                    <a:lnB>
                      <a:noFill/>
                    </a:lnB>
                  </a:tcPr>
                </a:tc>
                <a:tc>
                  <a:txBody>
                    <a:bodyPr/>
                    <a:lstStyle/>
                    <a:p>
                      <a:pPr algn="r" fontAlgn="b"/>
                      <a:r>
                        <a:rPr lang="en-US" sz="500" b="0" i="0" u="none" strike="noStrike">
                          <a:latin typeface="Arial"/>
                        </a:rPr>
                        <a:t>58.3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60.1</a:t>
                      </a:r>
                    </a:p>
                  </a:txBody>
                  <a:tcPr marL="5461" marR="5461" marT="5461" marB="0" anchor="b">
                    <a:lnL>
                      <a:noFill/>
                    </a:lnL>
                    <a:lnR>
                      <a:noFill/>
                    </a:lnR>
                    <a:lnT>
                      <a:noFill/>
                    </a:lnT>
                    <a:lnB>
                      <a:noFill/>
                    </a:lnB>
                  </a:tcPr>
                </a:tc>
                <a:tc>
                  <a:txBody>
                    <a:bodyPr/>
                    <a:lstStyle/>
                    <a:p>
                      <a:pPr algn="r" fontAlgn="b"/>
                      <a:r>
                        <a:rPr lang="en-US" sz="500" b="0" i="0" u="none" strike="noStrike">
                          <a:latin typeface="Arial"/>
                        </a:rPr>
                        <a:t>60.2</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 </a:t>
                      </a:r>
                    </a:p>
                  </a:txBody>
                  <a:tcPr marL="49152" marR="5461" marT="5461" marB="0" anchor="b">
                    <a:lnL>
                      <a:noFill/>
                    </a:lnL>
                    <a:lnR>
                      <a:noFill/>
                    </a:lnR>
                    <a:lnT>
                      <a:noFill/>
                    </a:lnT>
                    <a:lnB>
                      <a:noFill/>
                    </a:lnB>
                    <a:solidFill>
                      <a:srgbClr val="FFFFFF"/>
                    </a:solidFill>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Private for-profit </a:t>
                      </a:r>
                    </a:p>
                  </a:txBody>
                  <a:tcPr marL="5461"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59.1</a:t>
                      </a:r>
                    </a:p>
                  </a:txBody>
                  <a:tcPr marL="5461" marR="5461" marT="5461" marB="0" anchor="b">
                    <a:lnL>
                      <a:noFill/>
                    </a:lnL>
                    <a:lnR>
                      <a:noFill/>
                    </a:lnR>
                    <a:lnT>
                      <a:noFill/>
                    </a:lnT>
                    <a:lnB>
                      <a:noFill/>
                    </a:lnB>
                  </a:tcPr>
                </a:tc>
                <a:tc>
                  <a:txBody>
                    <a:bodyPr/>
                    <a:lstStyle/>
                    <a:p>
                      <a:pPr algn="r" fontAlgn="b"/>
                      <a:r>
                        <a:rPr lang="en-US" sz="500" b="0" i="0" u="none" strike="noStrike">
                          <a:latin typeface="Arial"/>
                        </a:rPr>
                        <a:t>63.1</a:t>
                      </a:r>
                    </a:p>
                  </a:txBody>
                  <a:tcPr marL="5461" marR="5461" marT="5461" marB="0" anchor="b">
                    <a:lnL>
                      <a:noFill/>
                    </a:lnL>
                    <a:lnR>
                      <a:noFill/>
                    </a:lnR>
                    <a:lnT>
                      <a:noFill/>
                    </a:lnT>
                    <a:lnB>
                      <a:noFill/>
                    </a:lnB>
                  </a:tcPr>
                </a:tc>
                <a:tc>
                  <a:txBody>
                    <a:bodyPr/>
                    <a:lstStyle/>
                    <a:p>
                      <a:pPr algn="r" fontAlgn="b"/>
                      <a:r>
                        <a:rPr lang="en-US" sz="500" b="0" i="0" u="none" strike="noStrike">
                          <a:latin typeface="Arial"/>
                        </a:rPr>
                        <a:t>47.6</a:t>
                      </a:r>
                    </a:p>
                  </a:txBody>
                  <a:tcPr marL="5461" marR="5461" marT="5461" marB="0" anchor="b">
                    <a:lnL>
                      <a:noFill/>
                    </a:lnL>
                    <a:lnR>
                      <a:noFill/>
                    </a:lnR>
                    <a:lnT>
                      <a:noFill/>
                    </a:lnT>
                    <a:lnB>
                      <a:noFill/>
                    </a:lnB>
                  </a:tcPr>
                </a:tc>
                <a:tc>
                  <a:txBody>
                    <a:bodyPr/>
                    <a:lstStyle/>
                    <a:p>
                      <a:pPr algn="r" fontAlgn="b"/>
                      <a:r>
                        <a:rPr lang="en-US" sz="500" b="0" i="0" u="none" strike="noStrike">
                          <a:latin typeface="Arial"/>
                        </a:rPr>
                        <a:t>60.3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64.4</a:t>
                      </a:r>
                    </a:p>
                  </a:txBody>
                  <a:tcPr marL="5461" marR="5461" marT="5461" marB="0" anchor="b">
                    <a:lnL>
                      <a:noFill/>
                    </a:lnL>
                    <a:lnR>
                      <a:noFill/>
                    </a:lnR>
                    <a:lnT>
                      <a:noFill/>
                    </a:lnT>
                    <a:lnB>
                      <a:noFill/>
                    </a:lnB>
                  </a:tcPr>
                </a:tc>
                <a:tc>
                  <a:txBody>
                    <a:bodyPr/>
                    <a:lstStyle/>
                    <a:p>
                      <a:pPr algn="r" fontAlgn="b"/>
                      <a:r>
                        <a:rPr lang="en-US" sz="500" b="0" i="0" u="none" strike="noStrike">
                          <a:latin typeface="Arial"/>
                        </a:rPr>
                        <a:t>60.3</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59.3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63.7</a:t>
                      </a:r>
                    </a:p>
                  </a:txBody>
                  <a:tcPr marL="5461" marR="5461" marT="5461" marB="0" anchor="b">
                    <a:lnL>
                      <a:noFill/>
                    </a:lnL>
                    <a:lnR>
                      <a:noFill/>
                    </a:lnR>
                    <a:lnT>
                      <a:noFill/>
                    </a:lnT>
                    <a:lnB>
                      <a:noFill/>
                    </a:lnB>
                  </a:tcPr>
                </a:tc>
                <a:tc>
                  <a:txBody>
                    <a:bodyPr/>
                    <a:lstStyle/>
                    <a:p>
                      <a:pPr algn="r" fontAlgn="b"/>
                      <a:r>
                        <a:rPr lang="en-US" sz="500" b="0" i="0" u="none" strike="noStrike">
                          <a:latin typeface="Arial"/>
                        </a:rPr>
                        <a:t>45.6</a:t>
                      </a:r>
                    </a:p>
                  </a:txBody>
                  <a:tcPr marL="5461" marR="5461" marT="5461" marB="0" anchor="b">
                    <a:lnL>
                      <a:noFill/>
                    </a:lnL>
                    <a:lnR>
                      <a:noFill/>
                    </a:lnR>
                    <a:lnT>
                      <a:noFill/>
                    </a:lnT>
                    <a:lnB>
                      <a:noFill/>
                    </a:lnB>
                  </a:tcPr>
                </a:tc>
                <a:tc>
                  <a:txBody>
                    <a:bodyPr/>
                    <a:lstStyle/>
                    <a:p>
                      <a:pPr algn="r" fontAlgn="b"/>
                      <a:r>
                        <a:rPr lang="en-US" sz="500" b="0" i="0" u="none" strike="noStrike">
                          <a:latin typeface="Arial"/>
                        </a:rPr>
                        <a:t>58.2</a:t>
                      </a:r>
                    </a:p>
                  </a:txBody>
                  <a:tcPr marL="5461" marR="5461" marT="5461" marB="0" anchor="b">
                    <a:lnL>
                      <a:noFill/>
                    </a:lnL>
                    <a:lnR>
                      <a:noFill/>
                    </a:lnR>
                    <a:lnT>
                      <a:noFill/>
                    </a:lnT>
                    <a:lnB>
                      <a:noFill/>
                    </a:lnB>
                  </a:tcPr>
                </a:tc>
                <a:tc>
                  <a:txBody>
                    <a:bodyPr/>
                    <a:lstStyle/>
                    <a:p>
                      <a:pPr algn="r" fontAlgn="b"/>
                      <a:r>
                        <a:rPr lang="en-US" sz="500" b="0" i="0" u="none" strike="noStrike">
                          <a:latin typeface="Arial"/>
                        </a:rPr>
                        <a:t>63.1</a:t>
                      </a:r>
                    </a:p>
                  </a:txBody>
                  <a:tcPr marL="5461" marR="5461" marT="5461" marB="0" anchor="b">
                    <a:lnL>
                      <a:noFill/>
                    </a:lnL>
                    <a:lnR>
                      <a:noFill/>
                    </a:lnR>
                    <a:lnT>
                      <a:noFill/>
                    </a:lnT>
                    <a:lnB>
                      <a:noFill/>
                    </a:lnB>
                  </a:tcPr>
                </a:tc>
                <a:tc>
                  <a:txBody>
                    <a:bodyPr/>
                    <a:lstStyle/>
                    <a:p>
                      <a:pPr algn="r" fontAlgn="b"/>
                      <a:r>
                        <a:rPr lang="en-US" sz="500" b="0" i="0" u="none" strike="noStrike">
                          <a:latin typeface="Arial"/>
                        </a:rPr>
                        <a:t>55.9</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Female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58.9</a:t>
                      </a:r>
                    </a:p>
                  </a:txBody>
                  <a:tcPr marL="5461" marR="5461" marT="5461" marB="0" anchor="b">
                    <a:lnL>
                      <a:noFill/>
                    </a:lnL>
                    <a:lnR>
                      <a:noFill/>
                    </a:lnR>
                    <a:lnT>
                      <a:noFill/>
                    </a:lnT>
                    <a:lnB>
                      <a:noFill/>
                    </a:lnB>
                  </a:tcPr>
                </a:tc>
                <a:tc>
                  <a:txBody>
                    <a:bodyPr/>
                    <a:lstStyle/>
                    <a:p>
                      <a:pPr algn="r" fontAlgn="b"/>
                      <a:r>
                        <a:rPr lang="en-US" sz="500" b="0" i="0" u="none" strike="noStrike">
                          <a:latin typeface="Arial"/>
                        </a:rPr>
                        <a:t>62.6</a:t>
                      </a:r>
                    </a:p>
                  </a:txBody>
                  <a:tcPr marL="5461" marR="5461" marT="5461" marB="0" anchor="b">
                    <a:lnL>
                      <a:noFill/>
                    </a:lnL>
                    <a:lnR>
                      <a:noFill/>
                    </a:lnR>
                    <a:lnT>
                      <a:noFill/>
                    </a:lnT>
                    <a:lnB>
                      <a:noFill/>
                    </a:lnB>
                  </a:tcPr>
                </a:tc>
                <a:tc>
                  <a:txBody>
                    <a:bodyPr/>
                    <a:lstStyle/>
                    <a:p>
                      <a:pPr algn="r" fontAlgn="b"/>
                      <a:r>
                        <a:rPr lang="en-US" sz="500" b="0" i="0" u="none" strike="noStrike">
                          <a:latin typeface="Arial"/>
                        </a:rPr>
                        <a:t>48.6</a:t>
                      </a:r>
                    </a:p>
                  </a:txBody>
                  <a:tcPr marL="5461" marR="5461" marT="5461" marB="0" anchor="b">
                    <a:lnL>
                      <a:noFill/>
                    </a:lnL>
                    <a:lnR>
                      <a:noFill/>
                    </a:lnR>
                    <a:lnT>
                      <a:noFill/>
                    </a:lnT>
                    <a:lnB>
                      <a:noFill/>
                    </a:lnB>
                  </a:tcPr>
                </a:tc>
                <a:tc>
                  <a:txBody>
                    <a:bodyPr/>
                    <a:lstStyle/>
                    <a:p>
                      <a:pPr algn="r" fontAlgn="b"/>
                      <a:r>
                        <a:rPr lang="en-US" sz="500" b="0" i="0" u="none" strike="noStrike">
                          <a:latin typeface="Arial"/>
                        </a:rPr>
                        <a:t>61.8</a:t>
                      </a:r>
                    </a:p>
                  </a:txBody>
                  <a:tcPr marL="5461" marR="5461" marT="5461" marB="0" anchor="b">
                    <a:lnL>
                      <a:noFill/>
                    </a:lnL>
                    <a:lnR>
                      <a:noFill/>
                    </a:lnR>
                    <a:lnT>
                      <a:noFill/>
                    </a:lnT>
                    <a:lnB>
                      <a:noFill/>
                    </a:lnB>
                  </a:tcPr>
                </a:tc>
                <a:tc>
                  <a:txBody>
                    <a:bodyPr/>
                    <a:lstStyle/>
                    <a:p>
                      <a:pPr algn="r" fontAlgn="b"/>
                      <a:r>
                        <a:rPr lang="en-US" sz="500" b="0" i="0" u="none" strike="noStrike">
                          <a:latin typeface="Arial"/>
                        </a:rPr>
                        <a:t>65.3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63.8</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 </a:t>
                      </a:r>
                    </a:p>
                  </a:txBody>
                  <a:tcPr marL="49152" marR="5461" marT="5461" marB="0" anchor="b">
                    <a:lnL>
                      <a:noFill/>
                    </a:lnL>
                    <a:lnR>
                      <a:noFill/>
                    </a:lnR>
                    <a:lnT>
                      <a:noFill/>
                    </a:lnT>
                    <a:lnB>
                      <a:noFill/>
                    </a:lnB>
                    <a:solidFill>
                      <a:srgbClr val="FFFFFF"/>
                    </a:solidFill>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 </a:t>
                      </a:r>
                    </a:p>
                  </a:txBody>
                  <a:tcPr marL="49152" marR="5461" marT="5461" marB="0" anchor="b">
                    <a:lnL>
                      <a:noFill/>
                    </a:lnL>
                    <a:lnR>
                      <a:noFill/>
                    </a:lnR>
                    <a:lnT>
                      <a:noFill/>
                    </a:lnT>
                    <a:lnB>
                      <a:noFill/>
                    </a:lnB>
                    <a:solidFill>
                      <a:srgbClr val="FFFFFF"/>
                    </a:solidFill>
                  </a:tcPr>
                </a:tc>
                <a:tc gridSpan="6">
                  <a:txBody>
                    <a:bodyPr/>
                    <a:lstStyle/>
                    <a:p>
                      <a:pPr algn="ctr" fontAlgn="b"/>
                      <a:r>
                        <a:rPr lang="en-US" sz="500" b="0" i="0" u="none" strike="noStrike">
                          <a:latin typeface="Arial"/>
                        </a:rPr>
                        <a:t>2007 starting cohort</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4595">
                <a:tc>
                  <a:txBody>
                    <a:bodyPr/>
                    <a:lstStyle/>
                    <a:p>
                      <a:pPr algn="l" fontAlgn="b"/>
                      <a:r>
                        <a:rPr lang="en-US" sz="500" b="1" i="0" u="none" strike="noStrike">
                          <a:latin typeface="Arial"/>
                        </a:rPr>
                        <a:t>Total</a:t>
                      </a:r>
                    </a:p>
                  </a:txBody>
                  <a:tcPr marL="98305" marR="5461" marT="5461" marB="0" anchor="b">
                    <a:lnL>
                      <a:noFill/>
                    </a:lnL>
                    <a:lnR>
                      <a:noFill/>
                    </a:lnR>
                    <a:lnT>
                      <a:noFill/>
                    </a:lnT>
                    <a:lnB>
                      <a:noFill/>
                    </a:lnB>
                    <a:solidFill>
                      <a:srgbClr val="FFFFFF"/>
                    </a:solidFill>
                  </a:tcPr>
                </a:tc>
                <a:tc>
                  <a:txBody>
                    <a:bodyPr/>
                    <a:lstStyle/>
                    <a:p>
                      <a:pPr algn="r" fontAlgn="b"/>
                      <a:r>
                        <a:rPr lang="en-US" sz="500" b="1" i="0" u="none" strike="noStrike">
                          <a:latin typeface="Arial"/>
                        </a:rPr>
                        <a:t>29.9</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29.5</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25.3</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33.4</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33.6</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500" b="1" i="0" u="none" strike="noStrike">
                          <a:latin typeface="Arial"/>
                        </a:rPr>
                        <a:t>25.6</a:t>
                      </a: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tcPr>
                </a:tc>
              </a:tr>
              <a:tr h="131073">
                <a:tc>
                  <a:txBody>
                    <a:bodyPr/>
                    <a:lstStyle/>
                    <a:p>
                      <a:pPr algn="l" fontAlgn="b"/>
                      <a:r>
                        <a:rPr lang="en-US" sz="500" b="0" i="0" u="none" strike="noStrike">
                          <a:latin typeface="Arial"/>
                        </a:rPr>
                        <a:t>Public </a:t>
                      </a:r>
                    </a:p>
                  </a:txBody>
                  <a:tcPr marL="5461"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20.4</a:t>
                      </a:r>
                    </a:p>
                  </a:txBody>
                  <a:tcPr marL="5461" marR="5461" marT="5461" marB="0" anchor="b">
                    <a:lnL>
                      <a:noFill/>
                    </a:lnL>
                    <a:lnR>
                      <a:noFill/>
                    </a:lnR>
                    <a:lnT>
                      <a:noFill/>
                    </a:lnT>
                    <a:lnB>
                      <a:noFill/>
                    </a:lnB>
                  </a:tcPr>
                </a:tc>
                <a:tc>
                  <a:txBody>
                    <a:bodyPr/>
                    <a:lstStyle/>
                    <a:p>
                      <a:pPr algn="r" fontAlgn="b"/>
                      <a:r>
                        <a:rPr lang="en-US" sz="500" b="0" i="0" u="none" strike="noStrike">
                          <a:latin typeface="Arial"/>
                        </a:rPr>
                        <a:t>23.0</a:t>
                      </a:r>
                    </a:p>
                  </a:txBody>
                  <a:tcPr marL="5461" marR="5461" marT="5461" marB="0" anchor="b">
                    <a:lnL>
                      <a:noFill/>
                    </a:lnL>
                    <a:lnR>
                      <a:noFill/>
                    </a:lnR>
                    <a:lnT>
                      <a:noFill/>
                    </a:lnT>
                    <a:lnB>
                      <a:noFill/>
                    </a:lnB>
                  </a:tcPr>
                </a:tc>
                <a:tc>
                  <a:txBody>
                    <a:bodyPr/>
                    <a:lstStyle/>
                    <a:p>
                      <a:pPr algn="r" fontAlgn="b"/>
                      <a:r>
                        <a:rPr lang="en-US" sz="500" b="0" i="0" u="none" strike="noStrike">
                          <a:latin typeface="Arial"/>
                        </a:rPr>
                        <a:t>11.9</a:t>
                      </a:r>
                    </a:p>
                  </a:txBody>
                  <a:tcPr marL="5461" marR="5461" marT="5461" marB="0" anchor="b">
                    <a:lnL>
                      <a:noFill/>
                    </a:lnL>
                    <a:lnR>
                      <a:noFill/>
                    </a:lnR>
                    <a:lnT>
                      <a:noFill/>
                    </a:lnT>
                    <a:lnB>
                      <a:noFill/>
                    </a:lnB>
                  </a:tcPr>
                </a:tc>
                <a:tc>
                  <a:txBody>
                    <a:bodyPr/>
                    <a:lstStyle/>
                    <a:p>
                      <a:pPr algn="r" fontAlgn="b"/>
                      <a:r>
                        <a:rPr lang="en-US" sz="500" b="0" i="0" u="none" strike="noStrike">
                          <a:latin typeface="Arial"/>
                        </a:rPr>
                        <a:t>16.0</a:t>
                      </a:r>
                    </a:p>
                  </a:txBody>
                  <a:tcPr marL="5461" marR="5461" marT="5461" marB="0" anchor="b">
                    <a:lnL>
                      <a:noFill/>
                    </a:lnL>
                    <a:lnR>
                      <a:noFill/>
                    </a:lnR>
                    <a:lnT>
                      <a:noFill/>
                    </a:lnT>
                    <a:lnB>
                      <a:noFill/>
                    </a:lnB>
                  </a:tcPr>
                </a:tc>
                <a:tc>
                  <a:txBody>
                    <a:bodyPr/>
                    <a:lstStyle/>
                    <a:p>
                      <a:pPr algn="r" fontAlgn="b"/>
                      <a:r>
                        <a:rPr lang="en-US" sz="500" b="0" i="0" u="none" strike="noStrike">
                          <a:latin typeface="Arial"/>
                        </a:rPr>
                        <a:t>25.6</a:t>
                      </a:r>
                    </a:p>
                  </a:txBody>
                  <a:tcPr marL="5461" marR="5461" marT="5461" marB="0" anchor="b">
                    <a:lnL>
                      <a:noFill/>
                    </a:lnL>
                    <a:lnR>
                      <a:noFill/>
                    </a:lnR>
                    <a:lnT>
                      <a:noFill/>
                    </a:lnT>
                    <a:lnB>
                      <a:noFill/>
                    </a:lnB>
                  </a:tcPr>
                </a:tc>
                <a:tc>
                  <a:txBody>
                    <a:bodyPr/>
                    <a:lstStyle/>
                    <a:p>
                      <a:pPr algn="r" fontAlgn="b"/>
                      <a:r>
                        <a:rPr lang="en-US" sz="500" b="0" i="0" u="none" strike="noStrike">
                          <a:latin typeface="Arial"/>
                        </a:rPr>
                        <a:t>17.4</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19.9</a:t>
                      </a:r>
                    </a:p>
                  </a:txBody>
                  <a:tcPr marL="5461" marR="5461" marT="5461" marB="0" anchor="b">
                    <a:lnL>
                      <a:noFill/>
                    </a:lnL>
                    <a:lnR>
                      <a:noFill/>
                    </a:lnR>
                    <a:lnT>
                      <a:noFill/>
                    </a:lnT>
                    <a:lnB>
                      <a:noFill/>
                    </a:lnB>
                  </a:tcPr>
                </a:tc>
                <a:tc>
                  <a:txBody>
                    <a:bodyPr/>
                    <a:lstStyle/>
                    <a:p>
                      <a:pPr algn="r" fontAlgn="b"/>
                      <a:r>
                        <a:rPr lang="en-US" sz="500" b="0" i="0" u="none" strike="noStrike">
                          <a:latin typeface="Arial"/>
                        </a:rPr>
                        <a:t>22.3</a:t>
                      </a:r>
                    </a:p>
                  </a:txBody>
                  <a:tcPr marL="5461" marR="5461" marT="5461" marB="0" anchor="b">
                    <a:lnL>
                      <a:noFill/>
                    </a:lnL>
                    <a:lnR>
                      <a:noFill/>
                    </a:lnR>
                    <a:lnT>
                      <a:noFill/>
                    </a:lnT>
                    <a:lnB>
                      <a:noFill/>
                    </a:lnB>
                  </a:tcPr>
                </a:tc>
                <a:tc>
                  <a:txBody>
                    <a:bodyPr/>
                    <a:lstStyle/>
                    <a:p>
                      <a:pPr algn="r" fontAlgn="b"/>
                      <a:r>
                        <a:rPr lang="en-US" sz="500" b="0" i="0" u="none" strike="noStrike">
                          <a:latin typeface="Arial"/>
                        </a:rPr>
                        <a:t>12.0</a:t>
                      </a:r>
                    </a:p>
                  </a:txBody>
                  <a:tcPr marL="5461" marR="5461" marT="5461" marB="0" anchor="b">
                    <a:lnL>
                      <a:noFill/>
                    </a:lnL>
                    <a:lnR>
                      <a:noFill/>
                    </a:lnR>
                    <a:lnT>
                      <a:noFill/>
                    </a:lnT>
                    <a:lnB>
                      <a:noFill/>
                    </a:lnB>
                  </a:tcPr>
                </a:tc>
                <a:tc>
                  <a:txBody>
                    <a:bodyPr/>
                    <a:lstStyle/>
                    <a:p>
                      <a:pPr algn="r" fontAlgn="b"/>
                      <a:r>
                        <a:rPr lang="en-US" sz="500" b="0" i="0" u="none" strike="noStrike">
                          <a:latin typeface="Arial"/>
                        </a:rPr>
                        <a:t>15.2</a:t>
                      </a:r>
                    </a:p>
                  </a:txBody>
                  <a:tcPr marL="5461" marR="5461" marT="5461" marB="0" anchor="b">
                    <a:lnL>
                      <a:noFill/>
                    </a:lnL>
                    <a:lnR>
                      <a:noFill/>
                    </a:lnR>
                    <a:lnT>
                      <a:noFill/>
                    </a:lnT>
                    <a:lnB>
                      <a:noFill/>
                    </a:lnB>
                  </a:tcPr>
                </a:tc>
                <a:tc>
                  <a:txBody>
                    <a:bodyPr/>
                    <a:lstStyle/>
                    <a:p>
                      <a:pPr algn="r" fontAlgn="b"/>
                      <a:r>
                        <a:rPr lang="en-US" sz="500" b="0" i="0" u="none" strike="noStrike">
                          <a:latin typeface="Arial"/>
                        </a:rPr>
                        <a:t>24.0</a:t>
                      </a:r>
                    </a:p>
                  </a:txBody>
                  <a:tcPr marL="5461" marR="5461" marT="5461" marB="0" anchor="b">
                    <a:lnL>
                      <a:noFill/>
                    </a:lnL>
                    <a:lnR>
                      <a:noFill/>
                    </a:lnR>
                    <a:lnT>
                      <a:noFill/>
                    </a:lnT>
                    <a:lnB>
                      <a:noFill/>
                    </a:lnB>
                  </a:tcPr>
                </a:tc>
                <a:tc>
                  <a:txBody>
                    <a:bodyPr/>
                    <a:lstStyle/>
                    <a:p>
                      <a:pPr algn="r" fontAlgn="b"/>
                      <a:r>
                        <a:rPr lang="en-US" sz="500" b="0" i="0" u="none" strike="noStrike">
                          <a:latin typeface="Arial"/>
                        </a:rPr>
                        <a:t>18.6</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Female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20.8</a:t>
                      </a:r>
                    </a:p>
                  </a:txBody>
                  <a:tcPr marL="5461" marR="5461" marT="5461" marB="0" anchor="b">
                    <a:lnL>
                      <a:noFill/>
                    </a:lnL>
                    <a:lnR>
                      <a:noFill/>
                    </a:lnR>
                    <a:lnT>
                      <a:noFill/>
                    </a:lnT>
                    <a:lnB>
                      <a:noFill/>
                    </a:lnB>
                  </a:tcPr>
                </a:tc>
                <a:tc>
                  <a:txBody>
                    <a:bodyPr/>
                    <a:lstStyle/>
                    <a:p>
                      <a:pPr algn="r" fontAlgn="b"/>
                      <a:r>
                        <a:rPr lang="en-US" sz="500" b="0" i="0" u="none" strike="noStrike">
                          <a:latin typeface="Arial"/>
                        </a:rPr>
                        <a:t>23.7</a:t>
                      </a:r>
                    </a:p>
                  </a:txBody>
                  <a:tcPr marL="5461" marR="5461" marT="5461" marB="0" anchor="b">
                    <a:lnL>
                      <a:noFill/>
                    </a:lnL>
                    <a:lnR>
                      <a:noFill/>
                    </a:lnR>
                    <a:lnT>
                      <a:noFill/>
                    </a:lnT>
                    <a:lnB>
                      <a:noFill/>
                    </a:lnB>
                  </a:tcPr>
                </a:tc>
                <a:tc>
                  <a:txBody>
                    <a:bodyPr/>
                    <a:lstStyle/>
                    <a:p>
                      <a:pPr algn="r" fontAlgn="b"/>
                      <a:r>
                        <a:rPr lang="en-US" sz="500" b="0" i="0" u="none" strike="noStrike">
                          <a:latin typeface="Arial"/>
                        </a:rPr>
                        <a:t>11.8</a:t>
                      </a:r>
                    </a:p>
                  </a:txBody>
                  <a:tcPr marL="5461" marR="5461" marT="5461" marB="0" anchor="b">
                    <a:lnL>
                      <a:noFill/>
                    </a:lnL>
                    <a:lnR>
                      <a:noFill/>
                    </a:lnR>
                    <a:lnT>
                      <a:noFill/>
                    </a:lnT>
                    <a:lnB>
                      <a:noFill/>
                    </a:lnB>
                  </a:tcPr>
                </a:tc>
                <a:tc>
                  <a:txBody>
                    <a:bodyPr/>
                    <a:lstStyle/>
                    <a:p>
                      <a:pPr algn="r" fontAlgn="b"/>
                      <a:r>
                        <a:rPr lang="en-US" sz="500" b="0" i="0" u="none" strike="noStrike">
                          <a:latin typeface="Arial"/>
                        </a:rPr>
                        <a:t>16.8</a:t>
                      </a:r>
                    </a:p>
                  </a:txBody>
                  <a:tcPr marL="5461" marR="5461" marT="5461" marB="0" anchor="b">
                    <a:lnL>
                      <a:noFill/>
                    </a:lnL>
                    <a:lnR>
                      <a:noFill/>
                    </a:lnR>
                    <a:lnT>
                      <a:noFill/>
                    </a:lnT>
                    <a:lnB>
                      <a:noFill/>
                    </a:lnB>
                  </a:tcPr>
                </a:tc>
                <a:tc>
                  <a:txBody>
                    <a:bodyPr/>
                    <a:lstStyle/>
                    <a:p>
                      <a:pPr algn="r" fontAlgn="b"/>
                      <a:r>
                        <a:rPr lang="en-US" sz="500" b="0" i="0" u="none" strike="noStrike">
                          <a:latin typeface="Arial"/>
                        </a:rPr>
                        <a:t>27.5</a:t>
                      </a:r>
                    </a:p>
                  </a:txBody>
                  <a:tcPr marL="5461" marR="5461" marT="5461" marB="0" anchor="b">
                    <a:lnL>
                      <a:noFill/>
                    </a:lnL>
                    <a:lnR>
                      <a:noFill/>
                    </a:lnR>
                    <a:lnT>
                      <a:noFill/>
                    </a:lnT>
                    <a:lnB>
                      <a:noFill/>
                    </a:lnB>
                  </a:tcPr>
                </a:tc>
                <a:tc>
                  <a:txBody>
                    <a:bodyPr/>
                    <a:lstStyle/>
                    <a:p>
                      <a:pPr algn="r" fontAlgn="b"/>
                      <a:r>
                        <a:rPr lang="en-US" sz="500" b="0" i="0" u="none" strike="noStrike">
                          <a:latin typeface="Arial"/>
                        </a:rPr>
                        <a:t>16.5</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 </a:t>
                      </a:r>
                    </a:p>
                  </a:txBody>
                  <a:tcPr marL="49152" marR="5461" marT="5461" marB="0" anchor="b">
                    <a:lnL>
                      <a:noFill/>
                    </a:lnL>
                    <a:lnR>
                      <a:noFill/>
                    </a:lnR>
                    <a:lnT>
                      <a:noFill/>
                    </a:lnT>
                    <a:lnB>
                      <a:noFill/>
                    </a:lnB>
                    <a:solidFill>
                      <a:srgbClr val="FFFFFF"/>
                    </a:solidFill>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Private nonprofit </a:t>
                      </a:r>
                    </a:p>
                  </a:txBody>
                  <a:tcPr marL="5461"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51.0</a:t>
                      </a:r>
                    </a:p>
                  </a:txBody>
                  <a:tcPr marL="5461" marR="5461" marT="5461" marB="0" anchor="b">
                    <a:lnL>
                      <a:noFill/>
                    </a:lnL>
                    <a:lnR>
                      <a:noFill/>
                    </a:lnR>
                    <a:lnT>
                      <a:noFill/>
                    </a:lnT>
                    <a:lnB>
                      <a:noFill/>
                    </a:lnB>
                  </a:tcPr>
                </a:tc>
                <a:tc>
                  <a:txBody>
                    <a:bodyPr/>
                    <a:lstStyle/>
                    <a:p>
                      <a:pPr algn="r" fontAlgn="b"/>
                      <a:r>
                        <a:rPr lang="en-US" sz="500" b="0" i="0" u="none" strike="noStrike">
                          <a:latin typeface="Arial"/>
                        </a:rPr>
                        <a:t>56.1</a:t>
                      </a:r>
                    </a:p>
                  </a:txBody>
                  <a:tcPr marL="5461" marR="5461" marT="5461" marB="0" anchor="b">
                    <a:lnL>
                      <a:noFill/>
                    </a:lnL>
                    <a:lnR>
                      <a:noFill/>
                    </a:lnR>
                    <a:lnT>
                      <a:noFill/>
                    </a:lnT>
                    <a:lnB>
                      <a:noFill/>
                    </a:lnB>
                  </a:tcPr>
                </a:tc>
                <a:tc>
                  <a:txBody>
                    <a:bodyPr/>
                    <a:lstStyle/>
                    <a:p>
                      <a:pPr algn="r" fontAlgn="b"/>
                      <a:r>
                        <a:rPr lang="en-US" sz="500" b="0" i="0" u="none" strike="noStrike">
                          <a:latin typeface="Arial"/>
                        </a:rPr>
                        <a:t>43.6</a:t>
                      </a:r>
                    </a:p>
                  </a:txBody>
                  <a:tcPr marL="5461" marR="5461" marT="5461" marB="0" anchor="b">
                    <a:lnL>
                      <a:noFill/>
                    </a:lnL>
                    <a:lnR>
                      <a:noFill/>
                    </a:lnR>
                    <a:lnT>
                      <a:noFill/>
                    </a:lnT>
                    <a:lnB>
                      <a:noFill/>
                    </a:lnB>
                  </a:tcPr>
                </a:tc>
                <a:tc>
                  <a:txBody>
                    <a:bodyPr/>
                    <a:lstStyle/>
                    <a:p>
                      <a:pPr algn="r" fontAlgn="b"/>
                      <a:r>
                        <a:rPr lang="en-US" sz="500" b="0" i="0" u="none" strike="noStrike">
                          <a:latin typeface="Arial"/>
                        </a:rPr>
                        <a:t>46.1</a:t>
                      </a:r>
                    </a:p>
                  </a:txBody>
                  <a:tcPr marL="5461" marR="5461" marT="5461" marB="0" anchor="b">
                    <a:lnL>
                      <a:noFill/>
                    </a:lnL>
                    <a:lnR>
                      <a:noFill/>
                    </a:lnR>
                    <a:lnT>
                      <a:noFill/>
                    </a:lnT>
                    <a:lnB>
                      <a:noFill/>
                    </a:lnB>
                  </a:tcPr>
                </a:tc>
                <a:tc>
                  <a:txBody>
                    <a:bodyPr/>
                    <a:lstStyle/>
                    <a:p>
                      <a:pPr algn="r" fontAlgn="b"/>
                      <a:r>
                        <a:rPr lang="en-US" sz="500" b="0" i="0" u="none" strike="noStrike">
                          <a:latin typeface="Arial"/>
                        </a:rPr>
                        <a:t>51.0</a:t>
                      </a:r>
                    </a:p>
                  </a:txBody>
                  <a:tcPr marL="5461" marR="5461" marT="5461" marB="0" anchor="b">
                    <a:lnL>
                      <a:noFill/>
                    </a:lnL>
                    <a:lnR>
                      <a:noFill/>
                    </a:lnR>
                    <a:lnT>
                      <a:noFill/>
                    </a:lnT>
                    <a:lnB>
                      <a:noFill/>
                    </a:lnB>
                  </a:tcPr>
                </a:tc>
                <a:tc>
                  <a:txBody>
                    <a:bodyPr/>
                    <a:lstStyle/>
                    <a:p>
                      <a:pPr algn="r" fontAlgn="b"/>
                      <a:r>
                        <a:rPr lang="en-US" sz="500" b="0" i="0" u="none" strike="noStrike">
                          <a:latin typeface="Arial"/>
                        </a:rPr>
                        <a:t>15.3</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50.0</a:t>
                      </a:r>
                    </a:p>
                  </a:txBody>
                  <a:tcPr marL="5461" marR="5461" marT="5461" marB="0" anchor="b">
                    <a:lnL>
                      <a:noFill/>
                    </a:lnL>
                    <a:lnR>
                      <a:noFill/>
                    </a:lnR>
                    <a:lnT>
                      <a:noFill/>
                    </a:lnT>
                    <a:lnB>
                      <a:noFill/>
                    </a:lnB>
                  </a:tcPr>
                </a:tc>
                <a:tc>
                  <a:txBody>
                    <a:bodyPr/>
                    <a:lstStyle/>
                    <a:p>
                      <a:pPr algn="r" fontAlgn="b"/>
                      <a:r>
                        <a:rPr lang="en-US" sz="500" b="0" i="0" u="none" strike="noStrike">
                          <a:latin typeface="Arial"/>
                        </a:rPr>
                        <a:t>56.4</a:t>
                      </a:r>
                    </a:p>
                  </a:txBody>
                  <a:tcPr marL="5461" marR="5461" marT="5461" marB="0" anchor="b">
                    <a:lnL>
                      <a:noFill/>
                    </a:lnL>
                    <a:lnR>
                      <a:noFill/>
                    </a:lnR>
                    <a:lnT>
                      <a:noFill/>
                    </a:lnT>
                    <a:lnB>
                      <a:noFill/>
                    </a:lnB>
                  </a:tcPr>
                </a:tc>
                <a:tc>
                  <a:txBody>
                    <a:bodyPr/>
                    <a:lstStyle/>
                    <a:p>
                      <a:pPr algn="r" fontAlgn="b"/>
                      <a:r>
                        <a:rPr lang="en-US" sz="500" b="0" i="0" u="none" strike="noStrike">
                          <a:latin typeface="Arial"/>
                        </a:rPr>
                        <a:t>45.5</a:t>
                      </a:r>
                    </a:p>
                  </a:txBody>
                  <a:tcPr marL="5461" marR="5461" marT="5461" marB="0" anchor="b">
                    <a:lnL>
                      <a:noFill/>
                    </a:lnL>
                    <a:lnR>
                      <a:noFill/>
                    </a:lnR>
                    <a:lnT>
                      <a:noFill/>
                    </a:lnT>
                    <a:lnB>
                      <a:noFill/>
                    </a:lnB>
                  </a:tcPr>
                </a:tc>
                <a:tc>
                  <a:txBody>
                    <a:bodyPr/>
                    <a:lstStyle/>
                    <a:p>
                      <a:pPr algn="r" fontAlgn="b"/>
                      <a:r>
                        <a:rPr lang="en-US" sz="500" b="0" i="0" u="none" strike="noStrike">
                          <a:latin typeface="Arial"/>
                        </a:rPr>
                        <a:t>41.1</a:t>
                      </a:r>
                    </a:p>
                  </a:txBody>
                  <a:tcPr marL="5461" marR="5461" marT="5461" marB="0" anchor="b">
                    <a:lnL>
                      <a:noFill/>
                    </a:lnL>
                    <a:lnR>
                      <a:noFill/>
                    </a:lnR>
                    <a:lnT>
                      <a:noFill/>
                    </a:lnT>
                    <a:lnB>
                      <a:noFill/>
                    </a:lnB>
                  </a:tcPr>
                </a:tc>
                <a:tc>
                  <a:txBody>
                    <a:bodyPr/>
                    <a:lstStyle/>
                    <a:p>
                      <a:pPr algn="r" fontAlgn="b"/>
                      <a:r>
                        <a:rPr lang="en-US" sz="500" b="0" i="0" u="none" strike="noStrike">
                          <a:latin typeface="Arial"/>
                        </a:rPr>
                        <a:t>49.3</a:t>
                      </a:r>
                    </a:p>
                  </a:txBody>
                  <a:tcPr marL="5461" marR="5461" marT="5461" marB="0" anchor="b">
                    <a:lnL>
                      <a:noFill/>
                    </a:lnL>
                    <a:lnR>
                      <a:noFill/>
                    </a:lnR>
                    <a:lnT>
                      <a:noFill/>
                    </a:lnT>
                    <a:lnB>
                      <a:noFill/>
                    </a:lnB>
                  </a:tcPr>
                </a:tc>
                <a:tc>
                  <a:txBody>
                    <a:bodyPr/>
                    <a:lstStyle/>
                    <a:p>
                      <a:pPr algn="r" fontAlgn="b"/>
                      <a:r>
                        <a:rPr lang="en-US" sz="500" b="0" i="0" u="none" strike="noStrike">
                          <a:latin typeface="Arial"/>
                        </a:rPr>
                        <a:t>10.3</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Female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51.8</a:t>
                      </a:r>
                    </a:p>
                  </a:txBody>
                  <a:tcPr marL="5461" marR="5461" marT="5461" marB="0" anchor="b">
                    <a:lnL>
                      <a:noFill/>
                    </a:lnL>
                    <a:lnR>
                      <a:noFill/>
                    </a:lnR>
                    <a:lnT>
                      <a:noFill/>
                    </a:lnT>
                    <a:lnB>
                      <a:noFill/>
                    </a:lnB>
                  </a:tcPr>
                </a:tc>
                <a:tc>
                  <a:txBody>
                    <a:bodyPr/>
                    <a:lstStyle/>
                    <a:p>
                      <a:pPr algn="r" fontAlgn="b"/>
                      <a:r>
                        <a:rPr lang="en-US" sz="500" b="0" i="0" u="none" strike="noStrike">
                          <a:latin typeface="Arial"/>
                        </a:rPr>
                        <a:t>55.8</a:t>
                      </a:r>
                    </a:p>
                  </a:txBody>
                  <a:tcPr marL="5461" marR="5461" marT="5461" marB="0" anchor="b">
                    <a:lnL>
                      <a:noFill/>
                    </a:lnL>
                    <a:lnR>
                      <a:noFill/>
                    </a:lnR>
                    <a:lnT>
                      <a:noFill/>
                    </a:lnT>
                    <a:lnB>
                      <a:noFill/>
                    </a:lnB>
                  </a:tcPr>
                </a:tc>
                <a:tc>
                  <a:txBody>
                    <a:bodyPr/>
                    <a:lstStyle/>
                    <a:p>
                      <a:pPr algn="r" fontAlgn="b"/>
                      <a:r>
                        <a:rPr lang="en-US" sz="500" b="0" i="0" u="none" strike="noStrike">
                          <a:latin typeface="Arial"/>
                        </a:rPr>
                        <a:t>41.6</a:t>
                      </a:r>
                    </a:p>
                  </a:txBody>
                  <a:tcPr marL="5461" marR="5461" marT="5461" marB="0" anchor="b">
                    <a:lnL>
                      <a:noFill/>
                    </a:lnL>
                    <a:lnR>
                      <a:noFill/>
                    </a:lnR>
                    <a:lnT>
                      <a:noFill/>
                    </a:lnT>
                    <a:lnB>
                      <a:noFill/>
                    </a:lnB>
                  </a:tcPr>
                </a:tc>
                <a:tc>
                  <a:txBody>
                    <a:bodyPr/>
                    <a:lstStyle/>
                    <a:p>
                      <a:pPr algn="r" fontAlgn="b"/>
                      <a:r>
                        <a:rPr lang="en-US" sz="500" b="0" i="0" u="none" strike="noStrike">
                          <a:latin typeface="Arial"/>
                        </a:rPr>
                        <a:t>49.5</a:t>
                      </a:r>
                    </a:p>
                  </a:txBody>
                  <a:tcPr marL="5461" marR="5461" marT="5461" marB="0" anchor="b">
                    <a:lnL>
                      <a:noFill/>
                    </a:lnL>
                    <a:lnR>
                      <a:noFill/>
                    </a:lnR>
                    <a:lnT>
                      <a:noFill/>
                    </a:lnT>
                    <a:lnB>
                      <a:noFill/>
                    </a:lnB>
                  </a:tcPr>
                </a:tc>
                <a:tc>
                  <a:txBody>
                    <a:bodyPr/>
                    <a:lstStyle/>
                    <a:p>
                      <a:pPr algn="r" fontAlgn="b"/>
                      <a:r>
                        <a:rPr lang="en-US" sz="500" b="0" i="0" u="none" strike="noStrike">
                          <a:latin typeface="Arial"/>
                        </a:rPr>
                        <a:t>52.2</a:t>
                      </a:r>
                    </a:p>
                  </a:txBody>
                  <a:tcPr marL="5461" marR="5461" marT="5461" marB="0" anchor="b">
                    <a:lnL>
                      <a:noFill/>
                    </a:lnL>
                    <a:lnR>
                      <a:noFill/>
                    </a:lnR>
                    <a:lnT>
                      <a:noFill/>
                    </a:lnT>
                    <a:lnB>
                      <a:noFill/>
                    </a:lnB>
                  </a:tcPr>
                </a:tc>
                <a:tc>
                  <a:txBody>
                    <a:bodyPr/>
                    <a:lstStyle/>
                    <a:p>
                      <a:pPr algn="r" fontAlgn="b"/>
                      <a:r>
                        <a:rPr lang="en-US" sz="500" b="0" i="0" u="none" strike="noStrike">
                          <a:latin typeface="Arial"/>
                        </a:rPr>
                        <a:t>18.9</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 </a:t>
                      </a:r>
                    </a:p>
                  </a:txBody>
                  <a:tcPr marL="49152" marR="5461" marT="5461" marB="0" anchor="b">
                    <a:lnL>
                      <a:noFill/>
                    </a:lnL>
                    <a:lnR>
                      <a:noFill/>
                    </a:lnR>
                    <a:lnT>
                      <a:noFill/>
                    </a:lnT>
                    <a:lnB>
                      <a:noFill/>
                    </a:lnB>
                    <a:solidFill>
                      <a:srgbClr val="FFFFFF"/>
                    </a:solidFill>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c>
                  <a:txBody>
                    <a:bodyPr/>
                    <a:lstStyle/>
                    <a:p>
                      <a:pPr algn="r" fontAlgn="b"/>
                      <a:endParaRPr lang="en-US" sz="500" b="0" i="0" u="none" strike="noStrike">
                        <a:latin typeface="Arial"/>
                      </a:endParaRP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Private for-profit </a:t>
                      </a:r>
                    </a:p>
                  </a:txBody>
                  <a:tcPr marL="5461"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60.3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65.0</a:t>
                      </a:r>
                    </a:p>
                  </a:txBody>
                  <a:tcPr marL="5461" marR="5461" marT="5461" marB="0" anchor="b">
                    <a:lnL>
                      <a:noFill/>
                    </a:lnL>
                    <a:lnR>
                      <a:noFill/>
                    </a:lnR>
                    <a:lnT>
                      <a:noFill/>
                    </a:lnT>
                    <a:lnB>
                      <a:noFill/>
                    </a:lnB>
                  </a:tcPr>
                </a:tc>
                <a:tc>
                  <a:txBody>
                    <a:bodyPr/>
                    <a:lstStyle/>
                    <a:p>
                      <a:pPr algn="r" fontAlgn="b"/>
                      <a:r>
                        <a:rPr lang="en-US" sz="500" b="0" i="0" u="none" strike="noStrike">
                          <a:latin typeface="Arial"/>
                        </a:rPr>
                        <a:t>49.2</a:t>
                      </a:r>
                    </a:p>
                  </a:txBody>
                  <a:tcPr marL="5461" marR="5461" marT="5461" marB="0" anchor="b">
                    <a:lnL>
                      <a:noFill/>
                    </a:lnL>
                    <a:lnR>
                      <a:noFill/>
                    </a:lnR>
                    <a:lnT>
                      <a:noFill/>
                    </a:lnT>
                    <a:lnB>
                      <a:noFill/>
                    </a:lnB>
                  </a:tcPr>
                </a:tc>
                <a:tc>
                  <a:txBody>
                    <a:bodyPr/>
                    <a:lstStyle/>
                    <a:p>
                      <a:pPr algn="r" fontAlgn="b"/>
                      <a:r>
                        <a:rPr lang="en-US" sz="500" b="0" i="0" u="none" strike="noStrike">
                          <a:latin typeface="Arial"/>
                        </a:rPr>
                        <a:t>64.9</a:t>
                      </a:r>
                    </a:p>
                  </a:txBody>
                  <a:tcPr marL="5461" marR="5461" marT="5461" marB="0" anchor="b">
                    <a:lnL>
                      <a:noFill/>
                    </a:lnL>
                    <a:lnR>
                      <a:noFill/>
                    </a:lnR>
                    <a:lnT>
                      <a:noFill/>
                    </a:lnT>
                    <a:lnB>
                      <a:noFill/>
                    </a:lnB>
                  </a:tcPr>
                </a:tc>
                <a:tc>
                  <a:txBody>
                    <a:bodyPr/>
                    <a:lstStyle/>
                    <a:p>
                      <a:pPr algn="r" fontAlgn="b"/>
                      <a:r>
                        <a:rPr lang="en-US" sz="500" b="0" i="0" u="none" strike="noStrike">
                          <a:latin typeface="Arial"/>
                        </a:rPr>
                        <a:t>68.5</a:t>
                      </a:r>
                    </a:p>
                  </a:txBody>
                  <a:tcPr marL="5461" marR="5461" marT="5461" marB="0" anchor="b">
                    <a:lnL>
                      <a:noFill/>
                    </a:lnL>
                    <a:lnR>
                      <a:noFill/>
                    </a:lnR>
                    <a:lnT>
                      <a:noFill/>
                    </a:lnT>
                    <a:lnB>
                      <a:noFill/>
                    </a:lnB>
                  </a:tcPr>
                </a:tc>
                <a:tc>
                  <a:txBody>
                    <a:bodyPr/>
                    <a:lstStyle/>
                    <a:p>
                      <a:pPr algn="r" fontAlgn="b"/>
                      <a:r>
                        <a:rPr lang="en-US" sz="500" b="0" i="0" u="none" strike="noStrike">
                          <a:latin typeface="Arial"/>
                        </a:rPr>
                        <a:t>59.2</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Male</a:t>
                      </a:r>
                    </a:p>
                  </a:txBody>
                  <a:tcPr marL="49152" marR="5461" marT="5461" marB="0" anchor="b">
                    <a:lnL>
                      <a:noFill/>
                    </a:lnL>
                    <a:lnR>
                      <a:noFill/>
                    </a:lnR>
                    <a:lnT>
                      <a:noFill/>
                    </a:lnT>
                    <a:lnB>
                      <a:noFill/>
                    </a:lnB>
                    <a:solidFill>
                      <a:srgbClr val="FFFFFF"/>
                    </a:solidFill>
                  </a:tcPr>
                </a:tc>
                <a:tc>
                  <a:txBody>
                    <a:bodyPr/>
                    <a:lstStyle/>
                    <a:p>
                      <a:pPr algn="r" fontAlgn="b"/>
                      <a:r>
                        <a:rPr lang="en-US" sz="500" b="0" i="0" u="none" strike="noStrike">
                          <a:latin typeface="Arial"/>
                        </a:rPr>
                        <a:t>58.3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65.3</a:t>
                      </a:r>
                    </a:p>
                  </a:txBody>
                  <a:tcPr marL="5461" marR="5461" marT="5461" marB="0" anchor="b">
                    <a:lnL>
                      <a:noFill/>
                    </a:lnL>
                    <a:lnR>
                      <a:noFill/>
                    </a:lnR>
                    <a:lnT>
                      <a:noFill/>
                    </a:lnT>
                    <a:lnB>
                      <a:noFill/>
                    </a:lnB>
                  </a:tcPr>
                </a:tc>
                <a:tc>
                  <a:txBody>
                    <a:bodyPr/>
                    <a:lstStyle/>
                    <a:p>
                      <a:pPr algn="r" fontAlgn="b"/>
                      <a:r>
                        <a:rPr lang="en-US" sz="500" b="0" i="0" u="none" strike="noStrike">
                          <a:latin typeface="Arial"/>
                        </a:rPr>
                        <a:t>44.6</a:t>
                      </a:r>
                    </a:p>
                  </a:txBody>
                  <a:tcPr marL="5461" marR="5461" marT="5461" marB="0" anchor="b">
                    <a:lnL>
                      <a:noFill/>
                    </a:lnL>
                    <a:lnR>
                      <a:noFill/>
                    </a:lnR>
                    <a:lnT>
                      <a:noFill/>
                    </a:lnT>
                    <a:lnB>
                      <a:noFill/>
                    </a:lnB>
                  </a:tcPr>
                </a:tc>
                <a:tc>
                  <a:txBody>
                    <a:bodyPr/>
                    <a:lstStyle/>
                    <a:p>
                      <a:pPr algn="r" fontAlgn="b"/>
                      <a:r>
                        <a:rPr lang="en-US" sz="500" b="0" i="0" u="none" strike="noStrike">
                          <a:latin typeface="Arial"/>
                        </a:rPr>
                        <a:t>59.3</a:t>
                      </a:r>
                    </a:p>
                  </a:txBody>
                  <a:tcPr marL="5461" marR="5461" marT="5461" marB="0" anchor="b">
                    <a:lnL>
                      <a:noFill/>
                    </a:lnL>
                    <a:lnR>
                      <a:noFill/>
                    </a:lnR>
                    <a:lnT>
                      <a:noFill/>
                    </a:lnT>
                    <a:lnB>
                      <a:noFill/>
                    </a:lnB>
                  </a:tcPr>
                </a:tc>
                <a:tc>
                  <a:txBody>
                    <a:bodyPr/>
                    <a:lstStyle/>
                    <a:p>
                      <a:pPr algn="r" fontAlgn="b"/>
                      <a:r>
                        <a:rPr lang="en-US" sz="500" b="0" i="0" u="none" strike="noStrike">
                          <a:latin typeface="Arial"/>
                        </a:rPr>
                        <a:t>66.3</a:t>
                      </a:r>
                    </a:p>
                  </a:txBody>
                  <a:tcPr marL="5461" marR="5461" marT="5461" marB="0" anchor="b">
                    <a:lnL>
                      <a:noFill/>
                    </a:lnL>
                    <a:lnR>
                      <a:noFill/>
                    </a:lnR>
                    <a:lnT>
                      <a:noFill/>
                    </a:lnT>
                    <a:lnB>
                      <a:noFill/>
                    </a:lnB>
                  </a:tcPr>
                </a:tc>
                <a:tc>
                  <a:txBody>
                    <a:bodyPr/>
                    <a:lstStyle/>
                    <a:p>
                      <a:pPr algn="r" fontAlgn="b"/>
                      <a:r>
                        <a:rPr lang="en-US" sz="500" b="0" i="0" u="none" strike="noStrike">
                          <a:latin typeface="Arial"/>
                        </a:rPr>
                        <a:t>56.9</a:t>
                      </a:r>
                    </a:p>
                  </a:txBody>
                  <a:tcPr marL="5461" marR="5461" marT="5461" marB="0" anchor="b">
                    <a:lnL>
                      <a:noFill/>
                    </a:lnL>
                    <a:lnR>
                      <a:noFill/>
                    </a:lnR>
                    <a:lnT>
                      <a:noFill/>
                    </a:lnT>
                    <a:lnB>
                      <a:noFill/>
                    </a:lnB>
                  </a:tcPr>
                </a:tc>
              </a:tr>
              <a:tr h="131073">
                <a:tc>
                  <a:txBody>
                    <a:bodyPr/>
                    <a:lstStyle/>
                    <a:p>
                      <a:pPr algn="l" fontAlgn="b"/>
                      <a:r>
                        <a:rPr lang="en-US" sz="500" b="0" i="0" u="none" strike="noStrike">
                          <a:latin typeface="Arial"/>
                        </a:rPr>
                        <a:t>Female</a:t>
                      </a:r>
                    </a:p>
                  </a:txBody>
                  <a:tcPr marL="49152" marR="5461" marT="5461"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500" b="0" i="0" u="none" strike="noStrike">
                          <a:latin typeface="Arial"/>
                        </a:rPr>
                        <a:t>61.3</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latin typeface="Arial"/>
                        </a:rPr>
                        <a:t>64.8</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latin typeface="Arial"/>
                        </a:rPr>
                        <a:t>50.8</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latin typeface="Arial"/>
                        </a:rPr>
                        <a:t>67.3</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latin typeface="Arial"/>
                        </a:rPr>
                        <a:t>69.8</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500" b="0" i="0" u="none" strike="noStrike">
                          <a:latin typeface="Arial"/>
                        </a:rPr>
                        <a:t>60.2</a:t>
                      </a:r>
                    </a:p>
                  </a:txBody>
                  <a:tcPr marL="5461" marR="5461" marT="5461" marB="0" anchor="b">
                    <a:lnL>
                      <a:noFill/>
                    </a:lnL>
                    <a:lnR>
                      <a:noFill/>
                    </a:lnR>
                    <a:lnT>
                      <a:noFill/>
                    </a:lnT>
                    <a:lnB w="6350" cap="flat" cmpd="sng" algn="ctr">
                      <a:solidFill>
                        <a:srgbClr val="000000"/>
                      </a:solidFill>
                      <a:prstDash val="solid"/>
                      <a:round/>
                      <a:headEnd type="none" w="med" len="med"/>
                      <a:tailEnd type="none" w="med" len="med"/>
                    </a:lnB>
                  </a:tcPr>
                </a:tc>
              </a:tr>
              <a:tr h="1055142">
                <a:tc gridSpan="7">
                  <a:txBody>
                    <a:bodyPr/>
                    <a:lstStyle/>
                    <a:p>
                      <a:pPr algn="l" fontAlgn="b"/>
                      <a:r>
                        <a:rPr lang="en-US" sz="500" b="0" i="0" u="none" strike="noStrike">
                          <a:latin typeface="Arial"/>
                        </a:rPr>
                        <a:t>NOTE: The graduation rate was calculated as the total number of students who completed a degree within 150 percent of the normal time to degree attainment divided by the number of students in the revised cohort (i.e., the cohort minus any allowable exclusions). For this indicator, the revised cohorts are the spring 2011 estimates of the number of students who entered a 2-year institution in fall 2007 and the spring 2003 estimates for the number of students who entered a 2-year institution in fall 2000 as first-time, full-time undergraduates seeking a certificate or associate’s degree. Students who transferred to another institution and graduated are not counted as completers at their initial institution. Included in the totals, but not shown separately, are estimates for persons with unknown race/ethnicity and nonresident aliens. Race categories exclude persons of Hispanic ethnicity. For more information on race/ethnicity and classification of postsecondary education institutions, see Appendix C </a:t>
                      </a:r>
                      <a:r>
                        <a:rPr lang="en-US" sz="500" b="0" i="0" u="none" strike="noStrike">
                          <a:latin typeface="Symbol"/>
                        </a:rPr>
                        <a:t>-</a:t>
                      </a:r>
                      <a:r>
                        <a:rPr lang="en-US" sz="500" b="0" i="0" u="none" strike="noStrike">
                          <a:latin typeface="Arial"/>
                        </a:rPr>
                        <a:t> </a:t>
                      </a:r>
                      <a:r>
                        <a:rPr lang="en-US" sz="500" b="0" i="1" u="none" strike="noStrike">
                          <a:latin typeface="Arial"/>
                        </a:rPr>
                        <a:t>Commonly Used Measures</a:t>
                      </a:r>
                      <a:r>
                        <a:rPr lang="en-US" sz="500" b="0" i="0" u="none" strike="noStrike">
                          <a:latin typeface="Arial"/>
                        </a:rPr>
                        <a:t>. For more information on the Integrated Postsecondary Education Data System (IPEDS), see Appendix B </a:t>
                      </a:r>
                      <a:r>
                        <a:rPr lang="en-US" sz="500" b="0" i="0" u="none" strike="noStrike">
                          <a:latin typeface="Symbol"/>
                        </a:rPr>
                        <a:t>-</a:t>
                      </a:r>
                      <a:r>
                        <a:rPr lang="en-US" sz="500" b="0" i="1" u="none" strike="noStrike">
                          <a:latin typeface="Arial"/>
                        </a:rPr>
                        <a:t> Guide to Sources. </a:t>
                      </a:r>
                      <a:endParaRPr lang="en-US" sz="500" b="0" i="0" u="none" strike="noStrike">
                        <a:latin typeface="Arial"/>
                      </a:endParaRPr>
                    </a:p>
                  </a:txBody>
                  <a:tcPr marL="5461" marR="5461" marT="5461" marB="0" anchor="b">
                    <a:lnL>
                      <a:noFill/>
                    </a:lnL>
                    <a:lnR>
                      <a:noFill/>
                    </a:lnR>
                    <a:lnT w="6350" cap="flat" cmpd="sng" algn="ctr">
                      <a:solidFill>
                        <a:srgbClr val="000000"/>
                      </a:solidFill>
                      <a:prstDash val="solid"/>
                      <a:round/>
                      <a:headEnd type="none" w="med" len="med"/>
                      <a:tailEnd type="none" w="med" len="med"/>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4707">
                <a:tc gridSpan="7">
                  <a:txBody>
                    <a:bodyPr/>
                    <a:lstStyle/>
                    <a:p>
                      <a:pPr algn="l" fontAlgn="b"/>
                      <a:r>
                        <a:rPr lang="en-US" sz="500" b="0" i="0" u="none" strike="noStrike" dirty="0">
                          <a:latin typeface="Arial"/>
                        </a:rPr>
                        <a:t>SOURCE: U.S. Department of Education, National Center for Education Statistics, Integrated Postsecondary Education Data System (IPEDS), Spring 2004 and Spring 2011, Graduation Rates and Institutional Characteristics components.</a:t>
                      </a:r>
                    </a:p>
                  </a:txBody>
                  <a:tcPr marL="5461" marR="5461" marT="5461" marB="0" anchor="b">
                    <a:lnL>
                      <a:noFill/>
                    </a:lnL>
                    <a:lnR>
                      <a:noFill/>
                    </a:lnR>
                    <a:lnT>
                      <a:noFill/>
                    </a:lnT>
                    <a:lnB>
                      <a:noFill/>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TextBox 5"/>
          <p:cNvSpPr txBox="1"/>
          <p:nvPr/>
        </p:nvSpPr>
        <p:spPr>
          <a:xfrm>
            <a:off x="228600" y="0"/>
            <a:ext cx="8545205" cy="584775"/>
          </a:xfrm>
          <a:prstGeom prst="rect">
            <a:avLst/>
          </a:prstGeom>
          <a:noFill/>
        </p:spPr>
        <p:txBody>
          <a:bodyPr wrap="square" rtlCol="0">
            <a:spAutoFit/>
          </a:bodyPr>
          <a:lstStyle/>
          <a:p>
            <a:r>
              <a:rPr lang="en-US" sz="3200" dirty="0" smtClean="0"/>
              <a:t>So you found a table you wanted to share…..</a:t>
            </a:r>
            <a:endParaRPr lang="en-US" sz="32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Choose Display Carefully</a:t>
            </a:r>
            <a:endParaRPr lang="en-US" dirty="0"/>
          </a:p>
        </p:txBody>
      </p:sp>
      <p:graphicFrame>
        <p:nvGraphicFramePr>
          <p:cNvPr id="3" name="Chart 2"/>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the appropriate and same scale</a:t>
            </a:r>
            <a:endParaRPr lang="en-US" dirty="0"/>
          </a:p>
        </p:txBody>
      </p:sp>
      <p:graphicFrame>
        <p:nvGraphicFramePr>
          <p:cNvPr id="3" name="Chart 2"/>
          <p:cNvGraphicFramePr/>
          <p:nvPr/>
        </p:nvGraphicFramePr>
        <p:xfrm>
          <a:off x="609600" y="1828800"/>
          <a:ext cx="3590926" cy="3495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4572000" y="1676400"/>
          <a:ext cx="4362450" cy="35623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a:t>
            </a:r>
            <a:endParaRPr lang="en-US" dirty="0"/>
          </a:p>
        </p:txBody>
      </p:sp>
      <p:graphicFrame>
        <p:nvGraphicFramePr>
          <p:cNvPr id="3" name="Table 2"/>
          <p:cNvGraphicFramePr>
            <a:graphicFrameLocks noGrp="1"/>
          </p:cNvGraphicFramePr>
          <p:nvPr/>
        </p:nvGraphicFramePr>
        <p:xfrm>
          <a:off x="457198" y="1600200"/>
          <a:ext cx="8382001" cy="4343400"/>
        </p:xfrm>
        <a:graphic>
          <a:graphicData uri="http://schemas.openxmlformats.org/drawingml/2006/table">
            <a:tbl>
              <a:tblPr/>
              <a:tblGrid>
                <a:gridCol w="698500"/>
                <a:gridCol w="853723"/>
                <a:gridCol w="776111"/>
                <a:gridCol w="853723"/>
                <a:gridCol w="698500"/>
                <a:gridCol w="610541"/>
                <a:gridCol w="725232"/>
                <a:gridCol w="725232"/>
                <a:gridCol w="810605"/>
                <a:gridCol w="776111"/>
                <a:gridCol w="853723"/>
              </a:tblGrid>
              <a:tr h="1250899">
                <a:tc gridSpan="11">
                  <a:txBody>
                    <a:bodyPr/>
                    <a:lstStyle/>
                    <a:p>
                      <a:pPr marL="0" marR="0">
                        <a:spcBef>
                          <a:spcPts val="0"/>
                        </a:spcBef>
                        <a:spcAft>
                          <a:spcPts val="0"/>
                        </a:spcAft>
                      </a:pPr>
                      <a:r>
                        <a:rPr lang="en-US" sz="1600" b="1" i="1" dirty="0">
                          <a:solidFill>
                            <a:srgbClr val="000000"/>
                          </a:solidFill>
                          <a:latin typeface="Arial"/>
                          <a:ea typeface="Calibri"/>
                        </a:rPr>
                        <a:t>CREDENTIALS (THREE-YEAR GRADUATION RATE) </a:t>
                      </a:r>
                      <a:endParaRPr lang="en-US" sz="1200" dirty="0">
                        <a:solidFill>
                          <a:srgbClr val="000000"/>
                        </a:solidFill>
                        <a:latin typeface="Arial"/>
                        <a:ea typeface="Calibri"/>
                      </a:endParaRPr>
                    </a:p>
                    <a:p>
                      <a:pPr marL="0" marR="0">
                        <a:spcBef>
                          <a:spcPts val="0"/>
                        </a:spcBef>
                        <a:spcAft>
                          <a:spcPts val="0"/>
                        </a:spcAft>
                      </a:pPr>
                      <a:r>
                        <a:rPr lang="en-US" sz="1600" b="1" i="1" dirty="0">
                          <a:solidFill>
                            <a:srgbClr val="000000"/>
                          </a:solidFill>
                          <a:latin typeface="Arial"/>
                          <a:ea typeface="Calibri"/>
                        </a:rPr>
                        <a:t> COHORT DATA </a:t>
                      </a:r>
                      <a:endParaRPr lang="en-US" sz="1200" dirty="0">
                        <a:solidFill>
                          <a:srgbClr val="000000"/>
                        </a:solidFill>
                        <a:latin typeface="Arial"/>
                        <a:ea typeface="Calibri"/>
                      </a:endParaRPr>
                    </a:p>
                  </a:txBody>
                  <a:tcPr marL="67733" marR="67733"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03631">
                <a:tc>
                  <a:txBody>
                    <a:bodyPr/>
                    <a:lstStyle/>
                    <a:p>
                      <a:pPr marL="0" marR="0">
                        <a:spcBef>
                          <a:spcPts val="0"/>
                        </a:spcBef>
                        <a:spcAft>
                          <a:spcPts val="0"/>
                        </a:spcAft>
                      </a:pPr>
                      <a:r>
                        <a:rPr lang="en-US" sz="600" b="1">
                          <a:solidFill>
                            <a:srgbClr val="000000"/>
                          </a:solidFill>
                          <a:latin typeface="Arial"/>
                          <a:ea typeface="Calibri"/>
                        </a:rPr>
                        <a:t>COHORT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FT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COHORT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PT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COHORT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OVERALL COHORT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FT EFC 6109+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PT EFC 6109+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OVERALL EFC 6109+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FT EFC 0-2477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PT EFC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0-2477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OVERALL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EFC 0-2477 GRAD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600" b="1">
                          <a:solidFill>
                            <a:srgbClr val="000000"/>
                          </a:solidFill>
                          <a:latin typeface="Arial"/>
                          <a:ea typeface="Calibri"/>
                        </a:rPr>
                        <a:t>DISPARITY </a:t>
                      </a:r>
                      <a:endParaRPr lang="en-US" sz="1200">
                        <a:solidFill>
                          <a:srgbClr val="000000"/>
                        </a:solidFill>
                        <a:latin typeface="Arial"/>
                        <a:ea typeface="Calibri"/>
                      </a:endParaRPr>
                    </a:p>
                    <a:p>
                      <a:pPr marL="0" marR="0">
                        <a:spcBef>
                          <a:spcPts val="0"/>
                        </a:spcBef>
                        <a:spcAft>
                          <a:spcPts val="0"/>
                        </a:spcAft>
                      </a:pPr>
                      <a:r>
                        <a:rPr lang="en-US" sz="600" b="1">
                          <a:solidFill>
                            <a:srgbClr val="000000"/>
                          </a:solidFill>
                          <a:latin typeface="Arial"/>
                          <a:ea typeface="Calibri"/>
                        </a:rPr>
                        <a:t>(% POINTS) </a:t>
                      </a:r>
                      <a:endParaRPr lang="en-US" sz="1200">
                        <a:solidFill>
                          <a:srgbClr val="000000"/>
                        </a:solidFill>
                        <a:latin typeface="Arial"/>
                        <a:ea typeface="Calibri"/>
                      </a:endParaRPr>
                    </a:p>
                  </a:txBody>
                  <a:tcPr marL="67733" marR="67733" marT="0" marB="0">
                    <a:lnL>
                      <a:noFill/>
                    </a:lnL>
                    <a:lnR>
                      <a:noFill/>
                    </a:lnR>
                    <a:lnT>
                      <a:noFill/>
                    </a:lnT>
                    <a:lnB>
                      <a:noFill/>
                    </a:lnB>
                  </a:tcPr>
                </a:tc>
              </a:tr>
              <a:tr h="825245">
                <a:tc>
                  <a:txBody>
                    <a:bodyPr/>
                    <a:lstStyle/>
                    <a:p>
                      <a:pPr marL="0" marR="0">
                        <a:spcBef>
                          <a:spcPts val="0"/>
                        </a:spcBef>
                        <a:spcAft>
                          <a:spcPts val="0"/>
                        </a:spcAft>
                      </a:pPr>
                      <a:r>
                        <a:rPr lang="en-US" sz="1000" b="1">
                          <a:solidFill>
                            <a:srgbClr val="000000"/>
                          </a:solidFill>
                          <a:latin typeface="Arial"/>
                          <a:ea typeface="Calibri"/>
                        </a:rPr>
                        <a:t>2007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30.6% (130/425)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14.9% (27/181)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25.9% (157/606)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51.4%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(37/72)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33.3% (9/27)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46.5% (46/99)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24.0% (60/250)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9.6%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(9/94)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20.1% (69/344)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26.4 </a:t>
                      </a:r>
                      <a:endParaRPr lang="en-US" sz="1200">
                        <a:solidFill>
                          <a:srgbClr val="000000"/>
                        </a:solidFill>
                        <a:latin typeface="Arial"/>
                        <a:ea typeface="Calibri"/>
                      </a:endParaRPr>
                    </a:p>
                  </a:txBody>
                  <a:tcPr marL="67733" marR="67733" marT="0" marB="0">
                    <a:lnL>
                      <a:noFill/>
                    </a:lnL>
                    <a:lnR>
                      <a:noFill/>
                    </a:lnR>
                    <a:lnT>
                      <a:noFill/>
                    </a:lnT>
                    <a:lnB>
                      <a:noFill/>
                    </a:lnB>
                  </a:tcPr>
                </a:tc>
              </a:tr>
              <a:tr h="938174">
                <a:tc>
                  <a:txBody>
                    <a:bodyPr/>
                    <a:lstStyle/>
                    <a:p>
                      <a:pPr marL="0" marR="0">
                        <a:spcBef>
                          <a:spcPts val="0"/>
                        </a:spcBef>
                        <a:spcAft>
                          <a:spcPts val="0"/>
                        </a:spcAft>
                      </a:pPr>
                      <a:r>
                        <a:rPr lang="en-US" sz="1000" b="1">
                          <a:solidFill>
                            <a:srgbClr val="000000"/>
                          </a:solidFill>
                          <a:latin typeface="Arial"/>
                          <a:ea typeface="Calibri"/>
                        </a:rPr>
                        <a:t>2008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28.5%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(142/498)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16.5%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(27/164)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25.5%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(169/662)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50.0%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(52/104)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25.9%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(7/27)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45.0%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(59/131)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20.8%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(62/298)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16.9% (14/83)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19.9% (76/381)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25.1 </a:t>
                      </a:r>
                      <a:endParaRPr lang="en-US" sz="1200">
                        <a:solidFill>
                          <a:srgbClr val="000000"/>
                        </a:solidFill>
                        <a:latin typeface="Arial"/>
                        <a:ea typeface="Calibri"/>
                      </a:endParaRPr>
                    </a:p>
                  </a:txBody>
                  <a:tcPr marL="67733" marR="67733" marT="0" marB="0">
                    <a:lnL>
                      <a:noFill/>
                    </a:lnL>
                    <a:lnR>
                      <a:noFill/>
                    </a:lnR>
                    <a:lnT>
                      <a:noFill/>
                    </a:lnT>
                    <a:lnB>
                      <a:noFill/>
                    </a:lnB>
                  </a:tcPr>
                </a:tc>
              </a:tr>
              <a:tr h="625451">
                <a:tc>
                  <a:txBody>
                    <a:bodyPr/>
                    <a:lstStyle/>
                    <a:p>
                      <a:pPr marL="0" marR="0">
                        <a:spcBef>
                          <a:spcPts val="0"/>
                        </a:spcBef>
                        <a:spcAft>
                          <a:spcPts val="0"/>
                        </a:spcAft>
                      </a:pPr>
                      <a:r>
                        <a:rPr lang="en-US" sz="1000" b="1">
                          <a:solidFill>
                            <a:srgbClr val="000000"/>
                          </a:solidFill>
                          <a:latin typeface="Arial"/>
                          <a:ea typeface="Calibri"/>
                        </a:rPr>
                        <a:t>2009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26.0%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(137/527)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13.9%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(28/201)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22.7%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(165/728)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37.0%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(34/92)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20.0%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(7/35)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32.3%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(41/127)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23.6%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(83/352)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10.9%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(12/110)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a:solidFill>
                            <a:srgbClr val="000000"/>
                          </a:solidFill>
                          <a:latin typeface="Arial"/>
                          <a:ea typeface="Calibri"/>
                        </a:rPr>
                        <a:t>20.6% </a:t>
                      </a:r>
                      <a:endParaRPr lang="en-US" sz="1200">
                        <a:solidFill>
                          <a:srgbClr val="000000"/>
                        </a:solidFill>
                        <a:latin typeface="Arial"/>
                        <a:ea typeface="Calibri"/>
                      </a:endParaRPr>
                    </a:p>
                    <a:p>
                      <a:pPr marL="0" marR="0">
                        <a:spcBef>
                          <a:spcPts val="0"/>
                        </a:spcBef>
                        <a:spcAft>
                          <a:spcPts val="0"/>
                        </a:spcAft>
                      </a:pPr>
                      <a:r>
                        <a:rPr lang="en-US" sz="800" b="1">
                          <a:solidFill>
                            <a:srgbClr val="000000"/>
                          </a:solidFill>
                          <a:latin typeface="Arial"/>
                          <a:ea typeface="Calibri"/>
                        </a:rPr>
                        <a:t>(95/462) </a:t>
                      </a:r>
                      <a:endParaRPr lang="en-US" sz="1200">
                        <a:solidFill>
                          <a:srgbClr val="000000"/>
                        </a:solidFill>
                        <a:latin typeface="Arial"/>
                        <a:ea typeface="Calibri"/>
                      </a:endParaRPr>
                    </a:p>
                  </a:txBody>
                  <a:tcPr marL="67733" marR="67733" marT="0" marB="0">
                    <a:lnL>
                      <a:noFill/>
                    </a:lnL>
                    <a:lnR>
                      <a:noFill/>
                    </a:lnR>
                    <a:lnT>
                      <a:noFill/>
                    </a:lnT>
                    <a:lnB>
                      <a:noFill/>
                    </a:lnB>
                  </a:tcPr>
                </a:tc>
                <a:tc>
                  <a:txBody>
                    <a:bodyPr/>
                    <a:lstStyle/>
                    <a:p>
                      <a:pPr marL="0" marR="0">
                        <a:spcBef>
                          <a:spcPts val="0"/>
                        </a:spcBef>
                        <a:spcAft>
                          <a:spcPts val="0"/>
                        </a:spcAft>
                      </a:pPr>
                      <a:r>
                        <a:rPr lang="en-US" sz="800" b="1" dirty="0">
                          <a:solidFill>
                            <a:srgbClr val="000000"/>
                          </a:solidFill>
                          <a:latin typeface="Arial"/>
                          <a:ea typeface="Calibri"/>
                        </a:rPr>
                        <a:t>11.7 </a:t>
                      </a:r>
                      <a:endParaRPr lang="en-US" sz="1200" dirty="0">
                        <a:solidFill>
                          <a:srgbClr val="000000"/>
                        </a:solidFill>
                        <a:latin typeface="Arial"/>
                        <a:ea typeface="Calibri"/>
                      </a:endParaRPr>
                    </a:p>
                  </a:txBody>
                  <a:tcPr marL="67733" marR="67733" marT="0" marB="0">
                    <a:lnL>
                      <a:noFill/>
                    </a:lnL>
                    <a:lnR>
                      <a:noFill/>
                    </a:lnR>
                    <a:lnT>
                      <a:noFill/>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t>
            </a:r>
            <a:endParaRPr lang="en-US" dirty="0"/>
          </a:p>
        </p:txBody>
      </p:sp>
      <p:pic>
        <p:nvPicPr>
          <p:cNvPr id="1026" name="Picture 2" descr="http://www.bls.gov/emp/ep_chart_001.gif"/>
          <p:cNvPicPr>
            <a:picLocks noChangeAspect="1" noChangeArrowheads="1"/>
          </p:cNvPicPr>
          <p:nvPr/>
        </p:nvPicPr>
        <p:blipFill>
          <a:blip r:embed="rId2" cstate="print"/>
          <a:srcRect/>
          <a:stretch>
            <a:fillRect/>
          </a:stretch>
        </p:blipFill>
        <p:spPr bwMode="auto">
          <a:xfrm>
            <a:off x="304800" y="1752600"/>
            <a:ext cx="8458200" cy="4800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 for fun</a:t>
            </a:r>
            <a:endParaRPr lang="en-US" dirty="0"/>
          </a:p>
        </p:txBody>
      </p:sp>
      <p:pic>
        <p:nvPicPr>
          <p:cNvPr id="38914" name="Picture 2" descr="Pipeline : Two pipelines on a white background. One pipeline of red color. Second pipeline of dark blue color. Vector"/>
          <p:cNvPicPr>
            <a:picLocks noChangeAspect="1" noChangeArrowheads="1"/>
          </p:cNvPicPr>
          <p:nvPr/>
        </p:nvPicPr>
        <p:blipFill>
          <a:blip r:embed="rId3" cstate="print"/>
          <a:srcRect/>
          <a:stretch>
            <a:fillRect/>
          </a:stretch>
        </p:blipFill>
        <p:spPr bwMode="auto">
          <a:xfrm>
            <a:off x="5715000" y="1981200"/>
            <a:ext cx="2819400" cy="3352800"/>
          </a:xfrm>
          <a:prstGeom prst="rect">
            <a:avLst/>
          </a:prstGeom>
          <a:noFill/>
        </p:spPr>
      </p:pic>
      <p:pic>
        <p:nvPicPr>
          <p:cNvPr id="38916" name="Picture 4" descr="Pipeline : Collection of detailed Brass Pipeline pieces, for create your own domestic, industrial or brewery construction - all elements separated and grouped"/>
          <p:cNvPicPr>
            <a:picLocks noChangeAspect="1" noChangeArrowheads="1"/>
          </p:cNvPicPr>
          <p:nvPr/>
        </p:nvPicPr>
        <p:blipFill>
          <a:blip r:embed="rId4" cstate="print"/>
          <a:srcRect/>
          <a:stretch>
            <a:fillRect/>
          </a:stretch>
        </p:blipFill>
        <p:spPr bwMode="auto">
          <a:xfrm>
            <a:off x="533400" y="1981200"/>
            <a:ext cx="2209800" cy="3352800"/>
          </a:xfrm>
          <a:prstGeom prst="rect">
            <a:avLst/>
          </a:prstGeom>
          <a:noFill/>
        </p:spPr>
      </p:pic>
      <p:pic>
        <p:nvPicPr>
          <p:cNvPr id="38918" name="Picture 6" descr="Cartoon rhinoceros is the plumber with an adjustable spanner and a hose, all layers separately, it is easy to change color and the size, gradients and transparency are not present Stock Photo - 18419484"/>
          <p:cNvPicPr>
            <a:picLocks noChangeAspect="1" noChangeArrowheads="1"/>
          </p:cNvPicPr>
          <p:nvPr/>
        </p:nvPicPr>
        <p:blipFill>
          <a:blip r:embed="rId5" cstate="print"/>
          <a:srcRect/>
          <a:stretch>
            <a:fillRect/>
          </a:stretch>
        </p:blipFill>
        <p:spPr bwMode="auto">
          <a:xfrm>
            <a:off x="2819400" y="1752600"/>
            <a:ext cx="2590800" cy="3810000"/>
          </a:xfrm>
          <a:prstGeom prst="rect">
            <a:avLst/>
          </a:prstGeom>
          <a:noFill/>
        </p:spPr>
      </p:pic>
      <p:sp>
        <p:nvSpPr>
          <p:cNvPr id="6" name="TextBox 5"/>
          <p:cNvSpPr txBox="1"/>
          <p:nvPr/>
        </p:nvSpPr>
        <p:spPr>
          <a:xfrm>
            <a:off x="533400" y="5715000"/>
            <a:ext cx="2006622" cy="461665"/>
          </a:xfrm>
          <a:prstGeom prst="rect">
            <a:avLst/>
          </a:prstGeom>
          <a:noFill/>
        </p:spPr>
        <p:txBody>
          <a:bodyPr wrap="square" rtlCol="0">
            <a:spAutoFit/>
          </a:bodyPr>
          <a:lstStyle/>
          <a:p>
            <a:pPr algn="ctr"/>
            <a:r>
              <a:rPr lang="en-US" sz="2400" dirty="0" smtClean="0"/>
              <a:t>Your Data</a:t>
            </a:r>
            <a:endParaRPr lang="en-US" sz="2400" dirty="0"/>
          </a:p>
        </p:txBody>
      </p:sp>
      <p:sp>
        <p:nvSpPr>
          <p:cNvPr id="7" name="TextBox 6"/>
          <p:cNvSpPr txBox="1"/>
          <p:nvPr/>
        </p:nvSpPr>
        <p:spPr>
          <a:xfrm>
            <a:off x="5660289" y="5562600"/>
            <a:ext cx="3483711" cy="830997"/>
          </a:xfrm>
          <a:prstGeom prst="rect">
            <a:avLst/>
          </a:prstGeom>
          <a:noFill/>
        </p:spPr>
        <p:txBody>
          <a:bodyPr wrap="square" rtlCol="0">
            <a:spAutoFit/>
          </a:bodyPr>
          <a:lstStyle/>
          <a:p>
            <a:pPr algn="ctr"/>
            <a:r>
              <a:rPr lang="en-US" sz="2400" dirty="0" smtClean="0"/>
              <a:t>Part and full time</a:t>
            </a:r>
          </a:p>
          <a:p>
            <a:pPr algn="ctr"/>
            <a:r>
              <a:rPr lang="en-US" sz="2400" dirty="0" smtClean="0"/>
              <a:t> students on track</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90600"/>
            <a:ext cx="7848600" cy="838200"/>
          </a:xfrm>
        </p:spPr>
        <p:txBody>
          <a:bodyPr/>
          <a:lstStyle/>
          <a:p>
            <a:pPr eaLnBrk="1" hangingPunct="1"/>
            <a:r>
              <a:rPr lang="en-US" sz="4800" dirty="0" smtClean="0">
                <a:solidFill>
                  <a:schemeClr val="tx1"/>
                </a:solidFill>
                <a:latin typeface="Arial" charset="0"/>
                <a:cs typeface="Arial" charset="0"/>
              </a:rPr>
              <a:t>GOALS</a:t>
            </a:r>
          </a:p>
        </p:txBody>
      </p:sp>
      <p:sp>
        <p:nvSpPr>
          <p:cNvPr id="10243" name="Content Placeholder 2"/>
          <p:cNvSpPr>
            <a:spLocks noGrp="1"/>
          </p:cNvSpPr>
          <p:nvPr>
            <p:ph idx="1"/>
          </p:nvPr>
        </p:nvSpPr>
        <p:spPr>
          <a:xfrm>
            <a:off x="457200" y="1905000"/>
            <a:ext cx="8229600" cy="4525963"/>
          </a:xfrm>
        </p:spPr>
        <p:txBody>
          <a:bodyPr/>
          <a:lstStyle/>
          <a:p>
            <a:pPr eaLnBrk="1" hangingPunct="1"/>
            <a:r>
              <a:rPr lang="en-US" sz="4400" dirty="0" smtClean="0">
                <a:latin typeface="Arial" charset="0"/>
                <a:cs typeface="Arial" charset="0"/>
              </a:rPr>
              <a:t>Review best practices</a:t>
            </a:r>
          </a:p>
          <a:p>
            <a:pPr eaLnBrk="1" hangingPunct="1"/>
            <a:endParaRPr lang="en-US" sz="4400" dirty="0" smtClean="0">
              <a:latin typeface="Arial" charset="0"/>
              <a:cs typeface="Arial" charset="0"/>
            </a:endParaRPr>
          </a:p>
          <a:p>
            <a:pPr eaLnBrk="1" hangingPunct="1"/>
            <a:r>
              <a:rPr lang="en-US" sz="4400" dirty="0" smtClean="0">
                <a:latin typeface="Arial" charset="0"/>
                <a:cs typeface="Arial" charset="0"/>
              </a:rPr>
              <a:t>Work with examples</a:t>
            </a:r>
          </a:p>
          <a:p>
            <a:pPr eaLnBrk="1" hangingPunct="1"/>
            <a:endParaRPr lang="en-US" sz="4400" dirty="0" smtClean="0">
              <a:latin typeface="Arial" charset="0"/>
              <a:cs typeface="Arial" charset="0"/>
            </a:endParaRPr>
          </a:p>
          <a:p>
            <a:pPr eaLnBrk="1" hangingPunct="1"/>
            <a:r>
              <a:rPr lang="en-US" sz="4400" dirty="0" smtClean="0">
                <a:latin typeface="Arial" charset="0"/>
                <a:cs typeface="Arial" charset="0"/>
              </a:rPr>
              <a:t>Provide additional resources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90600"/>
            <a:ext cx="7848600" cy="838200"/>
          </a:xfrm>
        </p:spPr>
        <p:txBody>
          <a:bodyPr/>
          <a:lstStyle/>
          <a:p>
            <a:r>
              <a:rPr lang="en-US" sz="4800" dirty="0"/>
              <a:t>Considerations</a:t>
            </a:r>
            <a:endParaRPr lang="en-US" sz="4800" dirty="0" smtClean="0">
              <a:solidFill>
                <a:schemeClr val="tx1"/>
              </a:solidFill>
              <a:latin typeface="Arial" charset="0"/>
              <a:cs typeface="Arial" charset="0"/>
            </a:endParaRPr>
          </a:p>
        </p:txBody>
      </p:sp>
      <p:sp>
        <p:nvSpPr>
          <p:cNvPr id="10243" name="Content Placeholder 2"/>
          <p:cNvSpPr>
            <a:spLocks noGrp="1"/>
          </p:cNvSpPr>
          <p:nvPr>
            <p:ph idx="1"/>
          </p:nvPr>
        </p:nvSpPr>
        <p:spPr>
          <a:xfrm>
            <a:off x="457200" y="1905000"/>
            <a:ext cx="8229600" cy="4525963"/>
          </a:xfrm>
        </p:spPr>
        <p:txBody>
          <a:bodyPr>
            <a:normAutofit fontScale="92500" lnSpcReduction="20000"/>
          </a:bodyPr>
          <a:lstStyle/>
          <a:p>
            <a:pPr>
              <a:buNone/>
            </a:pPr>
            <a:r>
              <a:rPr lang="en-US" sz="4400" dirty="0"/>
              <a:t>Know your audience</a:t>
            </a:r>
          </a:p>
          <a:p>
            <a:pPr>
              <a:buNone/>
            </a:pPr>
            <a:r>
              <a:rPr lang="en-US" sz="4400" dirty="0"/>
              <a:t>		Board</a:t>
            </a:r>
          </a:p>
          <a:p>
            <a:pPr>
              <a:buNone/>
            </a:pPr>
            <a:r>
              <a:rPr lang="en-US" sz="4400" dirty="0"/>
              <a:t>		Faculty</a:t>
            </a:r>
          </a:p>
          <a:p>
            <a:pPr>
              <a:buNone/>
            </a:pPr>
            <a:r>
              <a:rPr lang="en-US" sz="4400" dirty="0"/>
              <a:t>		Staff</a:t>
            </a:r>
          </a:p>
          <a:p>
            <a:pPr>
              <a:buNone/>
            </a:pPr>
            <a:r>
              <a:rPr lang="en-US" sz="4400" dirty="0"/>
              <a:t>		Students</a:t>
            </a:r>
          </a:p>
          <a:p>
            <a:pPr>
              <a:buNone/>
            </a:pPr>
            <a:r>
              <a:rPr lang="en-US" sz="4400" dirty="0"/>
              <a:t>		Public</a:t>
            </a:r>
          </a:p>
          <a:p>
            <a:pPr>
              <a:buNone/>
            </a:pPr>
            <a:r>
              <a:rPr lang="en-US" sz="4400" dirty="0"/>
              <a:t>		Media</a:t>
            </a:r>
            <a:endParaRPr lang="en-US" sz="4400" dirty="0"/>
          </a:p>
        </p:txBody>
      </p:sp>
    </p:spTree>
    <p:extLst>
      <p:ext uri="{BB962C8B-B14F-4D97-AF65-F5344CB8AC3E}">
        <p14:creationId xmlns:p14="http://schemas.microsoft.com/office/powerpoint/2010/main" val="24248876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219200"/>
            <a:ext cx="7848600" cy="609600"/>
          </a:xfrm>
        </p:spPr>
        <p:txBody>
          <a:bodyPr>
            <a:normAutofit fontScale="90000"/>
          </a:bodyPr>
          <a:lstStyle/>
          <a:p>
            <a:r>
              <a:rPr lang="en-US" sz="4800" b="1" dirty="0"/>
              <a:t>Tell the Story You Want To Tell</a:t>
            </a:r>
            <a:br>
              <a:rPr lang="en-US" sz="4800" b="1" dirty="0"/>
            </a:br>
            <a:endParaRPr lang="en-US" sz="4800" dirty="0" smtClean="0">
              <a:solidFill>
                <a:schemeClr val="tx1"/>
              </a:solidFill>
              <a:latin typeface="Arial" charset="0"/>
              <a:cs typeface="Arial" charset="0"/>
            </a:endParaRPr>
          </a:p>
        </p:txBody>
      </p:sp>
      <p:sp>
        <p:nvSpPr>
          <p:cNvPr id="10243" name="Content Placeholder 2"/>
          <p:cNvSpPr>
            <a:spLocks noGrp="1"/>
          </p:cNvSpPr>
          <p:nvPr>
            <p:ph idx="1"/>
          </p:nvPr>
        </p:nvSpPr>
        <p:spPr>
          <a:xfrm>
            <a:off x="457200" y="1905000"/>
            <a:ext cx="8229600" cy="4525963"/>
          </a:xfrm>
        </p:spPr>
        <p:txBody>
          <a:bodyPr>
            <a:normAutofit fontScale="70000" lnSpcReduction="20000"/>
          </a:bodyPr>
          <a:lstStyle/>
          <a:p>
            <a:r>
              <a:rPr lang="en-US" sz="4400" dirty="0"/>
              <a:t>Choose your medium</a:t>
            </a:r>
          </a:p>
          <a:p>
            <a:endParaRPr lang="en-US" sz="4400" dirty="0"/>
          </a:p>
          <a:p>
            <a:r>
              <a:rPr lang="en-US" sz="4400" dirty="0"/>
              <a:t>Choose your tool</a:t>
            </a:r>
          </a:p>
          <a:p>
            <a:endParaRPr lang="en-US" sz="4400" dirty="0"/>
          </a:p>
          <a:p>
            <a:r>
              <a:rPr lang="en-US" sz="4400" dirty="0"/>
              <a:t>Be Goldilocks</a:t>
            </a:r>
          </a:p>
          <a:p>
            <a:pPr lvl="1"/>
            <a:r>
              <a:rPr lang="en-US" sz="4000" dirty="0"/>
              <a:t>	Not too much data</a:t>
            </a:r>
          </a:p>
          <a:p>
            <a:pPr lvl="1"/>
            <a:r>
              <a:rPr lang="en-US" sz="4000" dirty="0"/>
              <a:t>	Just the right amount</a:t>
            </a:r>
          </a:p>
          <a:p>
            <a:endParaRPr lang="en-US" sz="4400" dirty="0"/>
          </a:p>
          <a:p>
            <a:r>
              <a:rPr lang="en-US" sz="4400" dirty="0"/>
              <a:t>Pick an appropriate display</a:t>
            </a:r>
          </a:p>
          <a:p>
            <a:pPr>
              <a:buNone/>
            </a:pPr>
            <a:endParaRPr lang="en-US" sz="4400" dirty="0"/>
          </a:p>
        </p:txBody>
      </p:sp>
    </p:spTree>
    <p:extLst>
      <p:ext uri="{BB962C8B-B14F-4D97-AF65-F5344CB8AC3E}">
        <p14:creationId xmlns:p14="http://schemas.microsoft.com/office/powerpoint/2010/main" val="20739901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2133601"/>
            <a:ext cx="8153400" cy="4114800"/>
          </a:xfrm>
        </p:spPr>
        <p:txBody>
          <a:bodyPr>
            <a:normAutofit/>
          </a:bodyPr>
          <a:lstStyle/>
          <a:p>
            <a:pPr marL="0" indent="0">
              <a:buNone/>
            </a:pPr>
            <a:endParaRPr lang="en-US" sz="4400" dirty="0"/>
          </a:p>
          <a:p>
            <a:pPr>
              <a:buNone/>
            </a:pPr>
            <a:endParaRPr lang="en-US" sz="4400" dirty="0"/>
          </a:p>
        </p:txBody>
      </p:sp>
      <p:sp>
        <p:nvSpPr>
          <p:cNvPr id="2" name="Title 1"/>
          <p:cNvSpPr>
            <a:spLocks noGrp="1"/>
          </p:cNvSpPr>
          <p:nvPr>
            <p:ph type="title"/>
          </p:nvPr>
        </p:nvSpPr>
        <p:spPr>
          <a:xfrm>
            <a:off x="-152400" y="990600"/>
            <a:ext cx="8229600" cy="1143000"/>
          </a:xfrm>
        </p:spPr>
        <p:txBody>
          <a:bodyPr/>
          <a:lstStyle/>
          <a:p>
            <a:r>
              <a:rPr lang="en-US" dirty="0"/>
              <a:t>Caveats</a:t>
            </a:r>
          </a:p>
        </p:txBody>
      </p:sp>
      <p:sp>
        <p:nvSpPr>
          <p:cNvPr id="5" name="TextBox 4"/>
          <p:cNvSpPr txBox="1"/>
          <p:nvPr/>
        </p:nvSpPr>
        <p:spPr>
          <a:xfrm>
            <a:off x="381000" y="2362200"/>
            <a:ext cx="8534400" cy="584775"/>
          </a:xfrm>
          <a:prstGeom prst="rect">
            <a:avLst/>
          </a:prstGeom>
          <a:noFill/>
        </p:spPr>
        <p:txBody>
          <a:bodyPr wrap="square" rtlCol="0">
            <a:spAutoFit/>
          </a:bodyPr>
          <a:lstStyle/>
          <a:p>
            <a:r>
              <a:rPr lang="en-US" sz="3200" dirty="0" smtClean="0">
                <a:solidFill>
                  <a:srgbClr val="FFFF00"/>
                </a:solidFill>
              </a:rPr>
              <a:t>Don’t use yellow for a text color</a:t>
            </a:r>
            <a:endParaRPr lang="en-US" sz="3200" dirty="0">
              <a:solidFill>
                <a:srgbClr val="FFFF00"/>
              </a:solidFill>
            </a:endParaRPr>
          </a:p>
        </p:txBody>
      </p:sp>
      <p:sp>
        <p:nvSpPr>
          <p:cNvPr id="3" name="Rectangle 2"/>
          <p:cNvSpPr/>
          <p:nvPr/>
        </p:nvSpPr>
        <p:spPr>
          <a:xfrm>
            <a:off x="457200" y="3428999"/>
            <a:ext cx="8153400" cy="1077218"/>
          </a:xfrm>
          <a:prstGeom prst="rect">
            <a:avLst/>
          </a:prstGeom>
        </p:spPr>
        <p:txBody>
          <a:bodyPr wrap="square">
            <a:spAutoFit/>
          </a:bodyPr>
          <a:lstStyle/>
          <a:p>
            <a:r>
              <a:rPr lang="en-US" sz="3200" dirty="0"/>
              <a:t>Just </a:t>
            </a:r>
            <a:r>
              <a:rPr lang="en-US" sz="3200" dirty="0">
                <a:latin typeface="Berlin Sans FB Demi" pitchFamily="34" charset="0"/>
              </a:rPr>
              <a:t>because</a:t>
            </a:r>
            <a:r>
              <a:rPr lang="en-US" sz="3200" dirty="0">
                <a:latin typeface="Agency FB" pitchFamily="34" charset="0"/>
              </a:rPr>
              <a:t> there </a:t>
            </a:r>
            <a:r>
              <a:rPr lang="en-US" sz="3200" dirty="0">
                <a:latin typeface="Bradley Hand ITC" pitchFamily="66" charset="0"/>
              </a:rPr>
              <a:t>are</a:t>
            </a:r>
            <a:r>
              <a:rPr lang="en-US" sz="3200" dirty="0"/>
              <a:t> a </a:t>
            </a:r>
            <a:r>
              <a:rPr lang="en-US" sz="3200" dirty="0">
                <a:latin typeface="Brush Script MT" pitchFamily="66" charset="0"/>
              </a:rPr>
              <a:t>lot</a:t>
            </a:r>
            <a:r>
              <a:rPr lang="en-US" sz="3200" dirty="0"/>
              <a:t> </a:t>
            </a:r>
            <a:r>
              <a:rPr lang="en-US" sz="3200" dirty="0">
                <a:latin typeface="LilyUPC" pitchFamily="34" charset="-34"/>
                <a:cs typeface="LilyUPC" pitchFamily="34" charset="-34"/>
              </a:rPr>
              <a:t>of fonts </a:t>
            </a:r>
            <a:r>
              <a:rPr lang="en-US" sz="3200" dirty="0">
                <a:latin typeface="Arial Narrow" pitchFamily="34" charset="0"/>
                <a:cs typeface="LilyUPC" pitchFamily="34" charset="-34"/>
              </a:rPr>
              <a:t>do</a:t>
            </a:r>
            <a:r>
              <a:rPr lang="en-US" sz="3200" dirty="0">
                <a:latin typeface="Arial Narrow" pitchFamily="34" charset="0"/>
              </a:rPr>
              <a:t>esn’t</a:t>
            </a:r>
            <a:r>
              <a:rPr lang="en-US" sz="3200" dirty="0"/>
              <a:t> </a:t>
            </a:r>
            <a:r>
              <a:rPr lang="en-US" sz="3200" dirty="0">
                <a:latin typeface="Times New Roman" pitchFamily="18" charset="0"/>
                <a:cs typeface="Times New Roman" pitchFamily="18" charset="0"/>
              </a:rPr>
              <a:t>mean </a:t>
            </a:r>
            <a:r>
              <a:rPr lang="en-US" sz="3200" dirty="0" smtClean="0">
                <a:latin typeface="Times New Roman" pitchFamily="18" charset="0"/>
                <a:cs typeface="Times New Roman" pitchFamily="18" charset="0"/>
              </a:rPr>
              <a:t>you</a:t>
            </a:r>
            <a:r>
              <a:rPr lang="en-US" sz="3200" dirty="0" smtClean="0">
                <a:latin typeface="Miriam" pitchFamily="34" charset="-79"/>
                <a:cs typeface="Miriam" pitchFamily="34" charset="-79"/>
              </a:rPr>
              <a:t> </a:t>
            </a:r>
            <a:r>
              <a:rPr lang="en-US" sz="3200" dirty="0">
                <a:latin typeface="Miriam" pitchFamily="34" charset="-79"/>
                <a:cs typeface="Miriam" pitchFamily="34" charset="-79"/>
              </a:rPr>
              <a:t>should use them </a:t>
            </a:r>
            <a:r>
              <a:rPr lang="en-US" sz="3200" dirty="0" smtClean="0">
                <a:latin typeface="Miriam" pitchFamily="34" charset="-79"/>
                <a:cs typeface="Miriam" pitchFamily="34" charset="-79"/>
              </a:rPr>
              <a:t>all</a:t>
            </a:r>
            <a:endParaRPr lang="en-US" sz="3200" dirty="0"/>
          </a:p>
        </p:txBody>
      </p:sp>
    </p:spTree>
    <p:extLst>
      <p:ext uri="{BB962C8B-B14F-4D97-AF65-F5344CB8AC3E}">
        <p14:creationId xmlns:p14="http://schemas.microsoft.com/office/powerpoint/2010/main" val="171451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5">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2133601"/>
            <a:ext cx="8153400" cy="4114800"/>
          </a:xfrm>
        </p:spPr>
        <p:txBody>
          <a:bodyPr>
            <a:normAutofit/>
          </a:bodyPr>
          <a:lstStyle/>
          <a:p>
            <a:pPr marL="0" indent="0">
              <a:buNone/>
            </a:pPr>
            <a:endParaRPr lang="en-US" sz="4400" dirty="0"/>
          </a:p>
          <a:p>
            <a:r>
              <a:rPr lang="en-US" dirty="0"/>
              <a:t>How many places before and after a decimal point ?</a:t>
            </a:r>
          </a:p>
          <a:p>
            <a:r>
              <a:rPr lang="en-US" dirty="0"/>
              <a:t>Use currency or percent symbols on each </a:t>
            </a:r>
            <a:r>
              <a:rPr lang="en-US" dirty="0" smtClean="0"/>
              <a:t>number </a:t>
            </a:r>
            <a:r>
              <a:rPr lang="en-US" dirty="0"/>
              <a:t>or in the heading?</a:t>
            </a:r>
          </a:p>
          <a:p>
            <a:r>
              <a:rPr lang="en-US" dirty="0"/>
              <a:t>Other considerations ?</a:t>
            </a:r>
          </a:p>
          <a:p>
            <a:endParaRPr lang="en-US" sz="4400" dirty="0"/>
          </a:p>
        </p:txBody>
      </p:sp>
      <p:sp>
        <p:nvSpPr>
          <p:cNvPr id="2" name="Title 1"/>
          <p:cNvSpPr>
            <a:spLocks noGrp="1"/>
          </p:cNvSpPr>
          <p:nvPr>
            <p:ph type="title"/>
          </p:nvPr>
        </p:nvSpPr>
        <p:spPr>
          <a:xfrm>
            <a:off x="-152400" y="990600"/>
            <a:ext cx="8229600" cy="1143000"/>
          </a:xfrm>
        </p:spPr>
        <p:txBody>
          <a:bodyPr/>
          <a:lstStyle/>
          <a:p>
            <a:r>
              <a:rPr lang="en-US" dirty="0" smtClean="0"/>
              <a:t>Numbers</a:t>
            </a:r>
            <a:endParaRPr lang="en-US" dirty="0"/>
          </a:p>
        </p:txBody>
      </p:sp>
      <p:sp>
        <p:nvSpPr>
          <p:cNvPr id="6" name="TextBox 5"/>
          <p:cNvSpPr txBox="1"/>
          <p:nvPr/>
        </p:nvSpPr>
        <p:spPr>
          <a:xfrm>
            <a:off x="533400" y="2133600"/>
            <a:ext cx="7467600" cy="646331"/>
          </a:xfrm>
          <a:prstGeom prst="rect">
            <a:avLst/>
          </a:prstGeom>
          <a:noFill/>
        </p:spPr>
        <p:txBody>
          <a:bodyPr wrap="square" rtlCol="0">
            <a:spAutoFit/>
          </a:bodyPr>
          <a:lstStyle/>
          <a:p>
            <a:r>
              <a:rPr lang="en-US" sz="3600" dirty="0" smtClean="0"/>
              <a:t>Use an appropriate number format</a:t>
            </a:r>
            <a:endParaRPr lang="en-US" sz="3600" dirty="0"/>
          </a:p>
        </p:txBody>
      </p:sp>
    </p:spTree>
    <p:extLst>
      <p:ext uri="{BB962C8B-B14F-4D97-AF65-F5344CB8AC3E}">
        <p14:creationId xmlns:p14="http://schemas.microsoft.com/office/powerpoint/2010/main" val="37954298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533400" y="2133601"/>
            <a:ext cx="8153400" cy="4114800"/>
          </a:xfrm>
        </p:spPr>
        <p:txBody>
          <a:bodyPr>
            <a:normAutofit/>
          </a:bodyPr>
          <a:lstStyle/>
          <a:p>
            <a:pPr marL="0" indent="0">
              <a:buNone/>
            </a:pPr>
            <a:endParaRPr lang="en-US" sz="4400" dirty="0"/>
          </a:p>
          <a:p>
            <a:pPr marL="0" indent="0" algn="ctr">
              <a:buNone/>
            </a:pPr>
            <a:r>
              <a:rPr lang="en-US" sz="4400" dirty="0" smtClean="0"/>
              <a:t>Examples for Discussion</a:t>
            </a:r>
            <a:endParaRPr lang="en-US" sz="4400" dirty="0"/>
          </a:p>
        </p:txBody>
      </p:sp>
      <p:sp>
        <p:nvSpPr>
          <p:cNvPr id="2" name="Title 1"/>
          <p:cNvSpPr>
            <a:spLocks noGrp="1"/>
          </p:cNvSpPr>
          <p:nvPr>
            <p:ph type="title"/>
          </p:nvPr>
        </p:nvSpPr>
        <p:spPr>
          <a:xfrm>
            <a:off x="-152400" y="990600"/>
            <a:ext cx="8229600" cy="1143000"/>
          </a:xfrm>
        </p:spPr>
        <p:txBody>
          <a:bodyPr/>
          <a:lstStyle/>
          <a:p>
            <a:endParaRPr lang="en-US" dirty="0"/>
          </a:p>
        </p:txBody>
      </p:sp>
    </p:spTree>
    <p:extLst>
      <p:ext uri="{BB962C8B-B14F-4D97-AF65-F5344CB8AC3E}">
        <p14:creationId xmlns:p14="http://schemas.microsoft.com/office/powerpoint/2010/main" val="295644967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924800" cy="655638"/>
          </a:xfrm>
        </p:spPr>
        <p:txBody>
          <a:bodyPr>
            <a:normAutofit fontScale="90000"/>
          </a:bodyPr>
          <a:lstStyle/>
          <a:p>
            <a:pPr algn="l"/>
            <a:r>
              <a:rPr lang="en-US" dirty="0" smtClean="0">
                <a:solidFill>
                  <a:schemeClr val="tx1"/>
                </a:solidFill>
              </a:rPr>
              <a:t>     THIS ?</a:t>
            </a:r>
            <a:endParaRPr lang="en-US" dirty="0">
              <a:solidFill>
                <a:schemeClr val="tx1"/>
              </a:solidFill>
            </a:endParaRPr>
          </a:p>
        </p:txBody>
      </p:sp>
      <p:graphicFrame>
        <p:nvGraphicFramePr>
          <p:cNvPr id="4" name="Content Placeholder 3"/>
          <p:cNvGraphicFramePr>
            <a:graphicFrameLocks noGrp="1"/>
          </p:cNvGraphicFramePr>
          <p:nvPr>
            <p:ph idx="1"/>
          </p:nvPr>
        </p:nvGraphicFramePr>
        <p:xfrm>
          <a:off x="533400" y="1371600"/>
          <a:ext cx="7924800" cy="4648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Better ?</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TotalTime>
  <Words>1004</Words>
  <Application>Microsoft Macintosh PowerPoint</Application>
  <PresentationFormat>On-screen Show (4:3)</PresentationFormat>
  <Paragraphs>303</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Engaging Data Displays</vt:lpstr>
      <vt:lpstr>GOALS</vt:lpstr>
      <vt:lpstr>Considerations</vt:lpstr>
      <vt:lpstr>Tell the Story You Want To Tell </vt:lpstr>
      <vt:lpstr>Caveats</vt:lpstr>
      <vt:lpstr>Numbers</vt:lpstr>
      <vt:lpstr>PowerPoint Presentation</vt:lpstr>
      <vt:lpstr>     THIS ?</vt:lpstr>
      <vt:lpstr>Better ?</vt:lpstr>
      <vt:lpstr>PowerPoint Presentation</vt:lpstr>
      <vt:lpstr>Choose Display Carefully</vt:lpstr>
      <vt:lpstr>Use the appropriate and same scale</vt:lpstr>
      <vt:lpstr>Tables</vt:lpstr>
      <vt:lpstr>Thoughts ?</vt:lpstr>
      <vt:lpstr>Just for fun</vt:lpstr>
    </vt:vector>
  </TitlesOfParts>
  <Company>The 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 Brandy L</dc:creator>
  <cp:lastModifiedBy>John Muffo</cp:lastModifiedBy>
  <cp:revision>39</cp:revision>
  <dcterms:created xsi:type="dcterms:W3CDTF">2013-02-22T21:41:06Z</dcterms:created>
  <dcterms:modified xsi:type="dcterms:W3CDTF">2013-03-27T19:03:57Z</dcterms:modified>
</cp:coreProperties>
</file>